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sldIdLst>
    <p:sldId id="256" r:id="rId3"/>
    <p:sldId id="257" r:id="rId4"/>
    <p:sldId id="258" r:id="rId5"/>
    <p:sldId id="259" r:id="rId6"/>
    <p:sldId id="261" r:id="rId7"/>
    <p:sldId id="263" r:id="rId8"/>
    <p:sldId id="265" r:id="rId9"/>
    <p:sldId id="293" r:id="rId10"/>
    <p:sldId id="294" r:id="rId11"/>
    <p:sldId id="274" r:id="rId12"/>
    <p:sldId id="295" r:id="rId13"/>
    <p:sldId id="296" r:id="rId14"/>
    <p:sldId id="276" r:id="rId15"/>
    <p:sldId id="277" r:id="rId16"/>
    <p:sldId id="278" r:id="rId17"/>
    <p:sldId id="279" r:id="rId18"/>
    <p:sldId id="280" r:id="rId19"/>
    <p:sldId id="282" r:id="rId20"/>
    <p:sldId id="297" r:id="rId21"/>
    <p:sldId id="298" r:id="rId22"/>
    <p:sldId id="299" r:id="rId23"/>
    <p:sldId id="283" r:id="rId24"/>
    <p:sldId id="300" r:id="rId25"/>
    <p:sldId id="288" r:id="rId26"/>
    <p:sldId id="290" r:id="rId27"/>
    <p:sldId id="301" r:id="rId28"/>
    <p:sldId id="30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8FF"/>
    <a:srgbClr val="F7F7F7"/>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GIF"/></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GIF"/></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GIF"/></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4" name="Picture 3" descr="logotvu"/>
          <p:cNvPicPr>
            <a:picLocks noChangeAspect="1"/>
          </p:cNvPicPr>
          <p:nvPr/>
        </p:nvPicPr>
        <p:blipFill>
          <a:blip r:embed="rId1"/>
          <a:stretch>
            <a:fillRect/>
          </a:stretch>
        </p:blipFill>
        <p:spPr>
          <a:xfrm>
            <a:off x="5248275" y="-148590"/>
            <a:ext cx="1506855" cy="1433195"/>
          </a:xfrm>
          <a:prstGeom prst="rect">
            <a:avLst/>
          </a:prstGeom>
        </p:spPr>
      </p:pic>
      <p:sp>
        <p:nvSpPr>
          <p:cNvPr id="5" name="Text Box 4"/>
          <p:cNvSpPr txBox="1"/>
          <p:nvPr/>
        </p:nvSpPr>
        <p:spPr>
          <a:xfrm>
            <a:off x="1905" y="1032510"/>
            <a:ext cx="12191365" cy="591185"/>
          </a:xfrm>
          <a:prstGeom prst="rect">
            <a:avLst/>
          </a:prstGeom>
          <a:noFill/>
        </p:spPr>
        <p:txBody>
          <a:bodyPr wrap="square" rtlCol="0" anchor="t">
            <a:noAutofit/>
          </a:bodyPr>
          <a:p>
            <a:pPr algn="ctr"/>
            <a:r>
              <a:rPr lang="vi-VN" altLang="en-US" sz="2000" b="1">
                <a:solidFill>
                  <a:schemeClr val="tx1">
                    <a:lumMod val="85000"/>
                    <a:lumOff val="15000"/>
                  </a:schemeClr>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TRƯỜNG ĐẠI HỌC TRÀ VINH</a:t>
            </a:r>
            <a:endParaRPr lang="en-US" altLang="zh-CN" i="1">
              <a:solidFill>
                <a:schemeClr val="tx1">
                  <a:lumMod val="85000"/>
                  <a:lumOff val="15000"/>
                </a:schemeClr>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endParaRPr>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
        <p:nvSpPr>
          <p:cNvPr id="7" name="Text Box 6"/>
          <p:cNvSpPr txBox="1"/>
          <p:nvPr/>
        </p:nvSpPr>
        <p:spPr>
          <a:xfrm>
            <a:off x="1905" y="2162175"/>
            <a:ext cx="12190095" cy="926465"/>
          </a:xfrm>
          <a:prstGeom prst="rect">
            <a:avLst/>
          </a:prstGeom>
          <a:noFill/>
        </p:spPr>
        <p:txBody>
          <a:bodyPr wrap="square" rtlCol="0">
            <a:noAutofit/>
          </a:bodyPr>
          <a:p>
            <a:pPr algn="ctr"/>
            <a:r>
              <a:rPr lang="en-US" sz="4800" b="1">
                <a:latin typeface="Times New Roman" panose="02020603050405020304" charset="0"/>
                <a:cs typeface="Times New Roman" panose="02020603050405020304" charset="0"/>
              </a:rPr>
              <a:t>THỰC TẬP ĐỒ ÁN CƠ SỞ NGÀNH</a:t>
            </a:r>
            <a:endParaRPr lang="en-US" sz="4800" b="1">
              <a:latin typeface="Times New Roman" panose="02020603050405020304" charset="0"/>
              <a:cs typeface="Times New Roman" panose="02020603050405020304" charset="0"/>
            </a:endParaRPr>
          </a:p>
        </p:txBody>
      </p:sp>
      <p:sp>
        <p:nvSpPr>
          <p:cNvPr id="8" name="Text Box 7"/>
          <p:cNvSpPr txBox="1"/>
          <p:nvPr/>
        </p:nvSpPr>
        <p:spPr>
          <a:xfrm>
            <a:off x="1270" y="3088640"/>
            <a:ext cx="12192000" cy="352425"/>
          </a:xfrm>
          <a:prstGeom prst="rect">
            <a:avLst/>
          </a:prstGeom>
          <a:noFill/>
        </p:spPr>
        <p:txBody>
          <a:bodyPr wrap="square" rtlCol="0">
            <a:spAutoFit/>
          </a:bodyPr>
          <a:p>
            <a:pPr algn="ctr"/>
            <a:r>
              <a:rPr lang="en-US" sz="1700" b="1">
                <a:latin typeface="Times New Roman" panose="02020603050405020304" charset="0"/>
                <a:cs typeface="Times New Roman" panose="02020603050405020304" charset="0"/>
              </a:rPr>
              <a:t>CHUYÊN NGÀNH: CÔNG NGHỆ THÔNG TIN</a:t>
            </a:r>
            <a:endParaRPr lang="en-US" sz="1700" b="1">
              <a:latin typeface="Times New Roman" panose="02020603050405020304" charset="0"/>
              <a:cs typeface="Times New Roman" panose="02020603050405020304" charset="0"/>
            </a:endParaRPr>
          </a:p>
        </p:txBody>
      </p:sp>
      <p:sp>
        <p:nvSpPr>
          <p:cNvPr id="11" name="Text Box 10"/>
          <p:cNvSpPr txBox="1"/>
          <p:nvPr/>
        </p:nvSpPr>
        <p:spPr>
          <a:xfrm>
            <a:off x="1270" y="3890010"/>
            <a:ext cx="12190730" cy="275590"/>
          </a:xfrm>
          <a:prstGeom prst="rect">
            <a:avLst/>
          </a:prstGeom>
          <a:noFill/>
        </p:spPr>
        <p:txBody>
          <a:bodyPr wrap="square" rtlCol="0">
            <a:spAutoFit/>
          </a:bodyPr>
          <a:p>
            <a:pPr marL="3657600" lvl="8" indent="457200" algn="l"/>
            <a:r>
              <a:rPr lang="en-US" sz="1200" b="1">
                <a:latin typeface="Times New Roman" panose="02020603050405020304" charset="0"/>
                <a:cs typeface="Times New Roman" panose="02020603050405020304" charset="0"/>
              </a:rPr>
              <a:t>Sinh viên thực hiện: 	</a:t>
            </a:r>
            <a:r>
              <a:rPr lang="vi-VN" altLang="en-US" sz="1200" b="1">
                <a:latin typeface="Times New Roman" panose="02020603050405020304" charset="0"/>
                <a:cs typeface="Times New Roman" panose="02020603050405020304" charset="0"/>
              </a:rPr>
              <a:t>Huỳnh Nhựt </a:t>
            </a:r>
            <a:r>
              <a:rPr lang="vi-VN" altLang="en-US" sz="1200" b="1">
                <a:latin typeface="Times New Roman" panose="02020603050405020304" charset="0"/>
                <a:cs typeface="Times New Roman" panose="02020603050405020304" charset="0"/>
              </a:rPr>
              <a:t>Huy</a:t>
            </a:r>
            <a:endParaRPr lang="vi-VN" altLang="en-US" sz="1200" b="1">
              <a:latin typeface="Times New Roman" panose="02020603050405020304" charset="0"/>
              <a:cs typeface="Times New Roman" panose="02020603050405020304" charset="0"/>
            </a:endParaRPr>
          </a:p>
        </p:txBody>
      </p:sp>
      <p:sp>
        <p:nvSpPr>
          <p:cNvPr id="12" name="Text Box 11"/>
          <p:cNvSpPr txBox="1"/>
          <p:nvPr/>
        </p:nvSpPr>
        <p:spPr>
          <a:xfrm>
            <a:off x="1905" y="4165600"/>
            <a:ext cx="12190095" cy="275590"/>
          </a:xfrm>
          <a:prstGeom prst="rect">
            <a:avLst/>
          </a:prstGeom>
          <a:noFill/>
        </p:spPr>
        <p:txBody>
          <a:bodyPr wrap="square" rtlCol="0">
            <a:spAutoFit/>
          </a:bodyPr>
          <a:p>
            <a:pPr marL="3657600" lvl="8" indent="457200" algn="l"/>
            <a:r>
              <a:rPr lang="en-US" sz="1200" b="1">
                <a:latin typeface="Times New Roman" panose="02020603050405020304" charset="0"/>
                <a:cs typeface="Times New Roman" panose="02020603050405020304" charset="0"/>
              </a:rPr>
              <a:t>Lớp: 		DA21TTA</a:t>
            </a:r>
            <a:endParaRPr lang="en-US" sz="1200" b="1">
              <a:latin typeface="Times New Roman" panose="02020603050405020304" charset="0"/>
              <a:cs typeface="Times New Roman" panose="02020603050405020304" charset="0"/>
            </a:endParaRPr>
          </a:p>
        </p:txBody>
      </p:sp>
      <p:sp>
        <p:nvSpPr>
          <p:cNvPr id="13" name="Text Box 12"/>
          <p:cNvSpPr txBox="1"/>
          <p:nvPr/>
        </p:nvSpPr>
        <p:spPr>
          <a:xfrm>
            <a:off x="2540" y="4512945"/>
            <a:ext cx="12189460" cy="275590"/>
          </a:xfrm>
          <a:prstGeom prst="rect">
            <a:avLst/>
          </a:prstGeom>
          <a:noFill/>
        </p:spPr>
        <p:txBody>
          <a:bodyPr wrap="square" rtlCol="0">
            <a:spAutoFit/>
          </a:bodyPr>
          <a:p>
            <a:pPr marL="3657600" lvl="8" indent="457200" algn="l"/>
            <a:r>
              <a:rPr lang="en-US" sz="1200" b="1">
                <a:latin typeface="Times New Roman" panose="02020603050405020304" charset="0"/>
                <a:cs typeface="Times New Roman" panose="02020603050405020304" charset="0"/>
              </a:rPr>
              <a:t>Mã số sinh viên: 	110121104</a:t>
            </a:r>
            <a:endParaRPr lang="en-US" sz="1200" b="1">
              <a:latin typeface="Times New Roman" panose="02020603050405020304" charset="0"/>
              <a:cs typeface="Times New Roman" panose="02020603050405020304" charset="0"/>
            </a:endParaRPr>
          </a:p>
        </p:txBody>
      </p:sp>
      <p:sp>
        <p:nvSpPr>
          <p:cNvPr id="17" name="Text Box 16"/>
          <p:cNvSpPr txBox="1"/>
          <p:nvPr/>
        </p:nvSpPr>
        <p:spPr>
          <a:xfrm>
            <a:off x="1270" y="3519805"/>
            <a:ext cx="12190730" cy="291465"/>
          </a:xfrm>
          <a:prstGeom prst="rect">
            <a:avLst/>
          </a:prstGeom>
          <a:noFill/>
        </p:spPr>
        <p:txBody>
          <a:bodyPr wrap="square" rtlCol="0">
            <a:spAutoFit/>
          </a:bodyPr>
          <a:p>
            <a:pPr algn="ctr"/>
            <a:r>
              <a:rPr lang="en-US" sz="1300" b="1">
                <a:latin typeface="Times New Roman" panose="02020603050405020304" charset="0"/>
                <a:cs typeface="Times New Roman" panose="02020603050405020304" charset="0"/>
              </a:rPr>
              <a:t>ĐỀ TÀI: XÂY DỰNG WEBSITE BÁN </a:t>
            </a:r>
            <a:r>
              <a:rPr lang="vi-VN" altLang="en-US" sz="1300" b="1">
                <a:latin typeface="Times New Roman" panose="02020603050405020304" charset="0"/>
                <a:cs typeface="Times New Roman" panose="02020603050405020304" charset="0"/>
              </a:rPr>
              <a:t>MÁY CHƠI </a:t>
            </a:r>
            <a:r>
              <a:rPr lang="vi-VN" altLang="en-US" sz="1300" b="1">
                <a:latin typeface="Times New Roman" panose="02020603050405020304" charset="0"/>
                <a:cs typeface="Times New Roman" panose="02020603050405020304" charset="0"/>
              </a:rPr>
              <a:t>GAME </a:t>
            </a:r>
            <a:endParaRPr lang="vi-VN" altLang="en-US" sz="1300" b="1">
              <a:latin typeface="Times New Roman" panose="02020603050405020304" charset="0"/>
              <a:cs typeface="Times New Roman" panose="02020603050405020304" charset="0"/>
            </a:endParaRPr>
          </a:p>
        </p:txBody>
      </p:sp>
      <p:sp>
        <p:nvSpPr>
          <p:cNvPr id="18" name="Text Box 17"/>
          <p:cNvSpPr txBox="1"/>
          <p:nvPr/>
        </p:nvSpPr>
        <p:spPr>
          <a:xfrm>
            <a:off x="0" y="6179185"/>
            <a:ext cx="12192000" cy="291465"/>
          </a:xfrm>
          <a:prstGeom prst="rect">
            <a:avLst/>
          </a:prstGeom>
          <a:noFill/>
        </p:spPr>
        <p:txBody>
          <a:bodyPr wrap="square" rtlCol="0">
            <a:spAutoFit/>
          </a:bodyPr>
          <a:p>
            <a:pPr algn="ctr"/>
            <a:r>
              <a:rPr lang="en-US" sz="1300" b="1">
                <a:solidFill>
                  <a:schemeClr val="tx1">
                    <a:alpha val="34000"/>
                  </a:schemeClr>
                </a:solidFill>
                <a:effectLst>
                  <a:glow>
                    <a:schemeClr val="accent1">
                      <a:alpha val="100000"/>
                    </a:schemeClr>
                  </a:glow>
                </a:effectLst>
                <a:latin typeface="Times New Roman" panose="02020603050405020304" charset="0"/>
                <a:cs typeface="Times New Roman" panose="02020603050405020304" charset="0"/>
              </a:rPr>
              <a:t>Giáo viên hướng dẫn: Th. Võ Thành C</a:t>
            </a:r>
            <a:r>
              <a:rPr lang="en-US" sz="1300" b="1">
                <a:solidFill>
                  <a:schemeClr val="tx1">
                    <a:alpha val="34000"/>
                  </a:schemeClr>
                </a:solidFill>
                <a:latin typeface="Times New Roman" panose="02020603050405020304" charset="0"/>
                <a:cs typeface="Times New Roman" panose="02020603050405020304" charset="0"/>
              </a:rPr>
              <a:t> </a:t>
            </a:r>
            <a:endParaRPr lang="en-US" sz="1300" b="1">
              <a:solidFill>
                <a:schemeClr val="tx1">
                  <a:alpha val="34000"/>
                </a:schemeClr>
              </a:solidFill>
              <a:latin typeface="Times New Roman" panose="02020603050405020304" charset="0"/>
              <a:cs typeface="Times New Roman" panose="02020603050405020304" charset="0"/>
            </a:endParaRPr>
          </a:p>
        </p:txBody>
      </p:sp>
      <p:sp>
        <p:nvSpPr>
          <p:cNvPr id="19" name="Text Box 18"/>
          <p:cNvSpPr txBox="1"/>
          <p:nvPr/>
        </p:nvSpPr>
        <p:spPr>
          <a:xfrm>
            <a:off x="7888605" y="5499100"/>
            <a:ext cx="3232785" cy="306705"/>
          </a:xfrm>
          <a:prstGeom prst="rect">
            <a:avLst/>
          </a:prstGeom>
          <a:noFill/>
        </p:spPr>
        <p:txBody>
          <a:bodyPr wrap="square" rtlCol="0">
            <a:spAutoFit/>
          </a:bodyPr>
          <a:p>
            <a:pPr indent="457200" algn="l"/>
            <a:r>
              <a:rPr lang="en-US" sz="1400" b="1">
                <a:latin typeface="Times New Roman" panose="02020603050405020304" charset="0"/>
                <a:cs typeface="Times New Roman" panose="02020603050405020304" charset="0"/>
              </a:rPr>
              <a:t>Trà Vinh, ngày</a:t>
            </a:r>
            <a:r>
              <a:rPr lang="vi-VN" altLang="en-US" sz="1400" b="1">
                <a:latin typeface="Times New Roman" panose="02020603050405020304" charset="0"/>
                <a:cs typeface="Times New Roman" panose="02020603050405020304" charset="0"/>
              </a:rPr>
              <a:t> 16</a:t>
            </a:r>
            <a:r>
              <a:rPr lang="en-US" sz="1400" b="1">
                <a:latin typeface="Times New Roman" panose="02020603050405020304" charset="0"/>
                <a:cs typeface="Times New Roman" panose="02020603050405020304" charset="0"/>
              </a:rPr>
              <a:t>   tháng   năm</a:t>
            </a:r>
            <a:endParaRPr lang="en-US" sz="1400" b="1">
              <a:latin typeface="Times New Roman" panose="02020603050405020304" charset="0"/>
              <a:cs typeface="Times New Roman" panose="020206030504050203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
        <p:nvSpPr>
          <p:cNvPr id="5" name="Text Box 4"/>
          <p:cNvSpPr txBox="1"/>
          <p:nvPr/>
        </p:nvSpPr>
        <p:spPr>
          <a:xfrm>
            <a:off x="0" y="116205"/>
            <a:ext cx="12192635" cy="553085"/>
          </a:xfrm>
          <a:prstGeom prst="rect">
            <a:avLst/>
          </a:prstGeom>
          <a:noFill/>
        </p:spPr>
        <p:txBody>
          <a:bodyPr wrap="square" rtlCol="0">
            <a:spAutoFit/>
          </a:bodyPr>
          <a:p>
            <a:pPr algn="ctr"/>
            <a:r>
              <a:rPr lang="en-US" sz="3000" b="1">
                <a:solidFill>
                  <a:schemeClr val="accent1">
                    <a:lumMod val="50000"/>
                  </a:schemeClr>
                </a:solidFill>
              </a:rPr>
              <a:t>CHƯƠNG 3 : HIỆN THỰC HÓA NGHIÊN CỨU</a:t>
            </a:r>
            <a:endParaRPr lang="en-US" sz="3000" b="1">
              <a:solidFill>
                <a:schemeClr val="accent1">
                  <a:lumMod val="50000"/>
                </a:schemeClr>
              </a:solidFill>
            </a:endParaRPr>
          </a:p>
        </p:txBody>
      </p:sp>
      <p:sp>
        <p:nvSpPr>
          <p:cNvPr id="3" name="Text Box 2"/>
          <p:cNvSpPr txBox="1"/>
          <p:nvPr/>
        </p:nvSpPr>
        <p:spPr>
          <a:xfrm>
            <a:off x="161925" y="755015"/>
            <a:ext cx="5635625" cy="311150"/>
          </a:xfrm>
          <a:prstGeom prst="rect">
            <a:avLst/>
          </a:prstGeom>
          <a:noFill/>
        </p:spPr>
        <p:txBody>
          <a:bodyPr wrap="square" rtlCol="0">
            <a:noAutofit/>
          </a:bodyPr>
          <a:p>
            <a:r>
              <a:rPr lang="en-US" b="1">
                <a:sym typeface="+mn-ea"/>
              </a:rPr>
              <a:t>3.1 Phân tích và thiết kế dữ liệu</a:t>
            </a:r>
            <a:endParaRPr lang="en-US" b="1"/>
          </a:p>
          <a:p>
            <a:endParaRPr lang="en-US" b="1"/>
          </a:p>
        </p:txBody>
      </p:sp>
      <p:pic>
        <p:nvPicPr>
          <p:cNvPr id="6" name="Picture 5"/>
          <p:cNvPicPr>
            <a:picLocks noChangeAspect="1"/>
          </p:cNvPicPr>
          <p:nvPr/>
        </p:nvPicPr>
        <p:blipFill>
          <a:blip r:embed="rId1"/>
          <a:stretch>
            <a:fillRect/>
          </a:stretch>
        </p:blipFill>
        <p:spPr>
          <a:xfrm>
            <a:off x="1289685" y="1214120"/>
            <a:ext cx="9611995" cy="54038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
        <p:nvSpPr>
          <p:cNvPr id="5" name="Text Box 4"/>
          <p:cNvSpPr txBox="1"/>
          <p:nvPr/>
        </p:nvSpPr>
        <p:spPr>
          <a:xfrm>
            <a:off x="0" y="116205"/>
            <a:ext cx="12192635" cy="553085"/>
          </a:xfrm>
          <a:prstGeom prst="rect">
            <a:avLst/>
          </a:prstGeom>
          <a:noFill/>
        </p:spPr>
        <p:txBody>
          <a:bodyPr wrap="square" rtlCol="0">
            <a:spAutoFit/>
          </a:bodyPr>
          <a:p>
            <a:pPr algn="ctr"/>
            <a:r>
              <a:rPr lang="en-US" sz="3000" b="1">
                <a:solidFill>
                  <a:schemeClr val="tx1"/>
                </a:solidFill>
              </a:rPr>
              <a:t>CHƯƠNG 3 : HIỆN THỰC HÓA NGHIÊN CỨU</a:t>
            </a:r>
            <a:endParaRPr lang="en-US" sz="3000" b="1">
              <a:solidFill>
                <a:schemeClr val="tx1"/>
              </a:solidFill>
            </a:endParaRPr>
          </a:p>
        </p:txBody>
      </p:sp>
      <p:sp>
        <p:nvSpPr>
          <p:cNvPr id="3" name="Text Box 2"/>
          <p:cNvSpPr txBox="1"/>
          <p:nvPr/>
        </p:nvSpPr>
        <p:spPr>
          <a:xfrm>
            <a:off x="161925" y="669290"/>
            <a:ext cx="5635625" cy="311150"/>
          </a:xfrm>
          <a:prstGeom prst="rect">
            <a:avLst/>
          </a:prstGeom>
          <a:noFill/>
        </p:spPr>
        <p:txBody>
          <a:bodyPr wrap="square" rtlCol="0">
            <a:noAutofit/>
          </a:bodyPr>
          <a:p>
            <a:r>
              <a:rPr lang="en-US" b="1"/>
              <a:t>3.2 Tạo và thiết kế, tổ chức thư mục cho server</a:t>
            </a:r>
            <a:endParaRPr lang="en-US" b="1"/>
          </a:p>
        </p:txBody>
      </p:sp>
      <p:pic>
        <p:nvPicPr>
          <p:cNvPr id="4" name="Picture 3"/>
          <p:cNvPicPr>
            <a:picLocks noChangeAspect="1"/>
          </p:cNvPicPr>
          <p:nvPr/>
        </p:nvPicPr>
        <p:blipFill>
          <a:blip r:embed="rId1"/>
          <a:stretch>
            <a:fillRect/>
          </a:stretch>
        </p:blipFill>
        <p:spPr>
          <a:xfrm>
            <a:off x="988695" y="1158875"/>
            <a:ext cx="9988550" cy="541782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
        <p:nvSpPr>
          <p:cNvPr id="5" name="Text Box 4"/>
          <p:cNvSpPr txBox="1"/>
          <p:nvPr/>
        </p:nvSpPr>
        <p:spPr>
          <a:xfrm>
            <a:off x="0" y="1905"/>
            <a:ext cx="12192635" cy="553085"/>
          </a:xfrm>
          <a:prstGeom prst="rect">
            <a:avLst/>
          </a:prstGeom>
          <a:noFill/>
        </p:spPr>
        <p:txBody>
          <a:bodyPr wrap="square" rtlCol="0">
            <a:spAutoFit/>
          </a:bodyPr>
          <a:p>
            <a:pPr algn="ctr"/>
            <a:r>
              <a:rPr lang="en-US" sz="3000" b="1">
                <a:solidFill>
                  <a:schemeClr val="tx1"/>
                </a:solidFill>
              </a:rPr>
              <a:t>CHƯƠNG 3 : HIỆN THỰC HÓA NGHIÊN CỨU</a:t>
            </a:r>
            <a:endParaRPr lang="en-US" sz="3000" b="1">
              <a:solidFill>
                <a:schemeClr val="tx1"/>
              </a:solidFill>
            </a:endParaRPr>
          </a:p>
        </p:txBody>
      </p:sp>
      <p:sp>
        <p:nvSpPr>
          <p:cNvPr id="3" name="Text Box 2"/>
          <p:cNvSpPr txBox="1"/>
          <p:nvPr/>
        </p:nvSpPr>
        <p:spPr>
          <a:xfrm>
            <a:off x="161925" y="461645"/>
            <a:ext cx="5635625" cy="311150"/>
          </a:xfrm>
          <a:prstGeom prst="rect">
            <a:avLst/>
          </a:prstGeom>
          <a:noFill/>
        </p:spPr>
        <p:txBody>
          <a:bodyPr wrap="square" rtlCol="0">
            <a:noAutofit/>
          </a:bodyPr>
          <a:p>
            <a:r>
              <a:rPr lang="en-US" b="1"/>
              <a:t>3.2 Tạo và thiết kế, tổ chức thư mục cho server</a:t>
            </a:r>
            <a:endParaRPr lang="en-US" b="1"/>
          </a:p>
        </p:txBody>
      </p:sp>
      <p:pic>
        <p:nvPicPr>
          <p:cNvPr id="6" name="Picture 5"/>
          <p:cNvPicPr>
            <a:picLocks noChangeAspect="1"/>
          </p:cNvPicPr>
          <p:nvPr/>
        </p:nvPicPr>
        <p:blipFill>
          <a:blip r:embed="rId1"/>
          <a:stretch>
            <a:fillRect/>
          </a:stretch>
        </p:blipFill>
        <p:spPr>
          <a:xfrm>
            <a:off x="708660" y="847090"/>
            <a:ext cx="10248265" cy="554736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
        <p:nvSpPr>
          <p:cNvPr id="5" name="Text Box 4"/>
          <p:cNvSpPr txBox="1"/>
          <p:nvPr/>
        </p:nvSpPr>
        <p:spPr>
          <a:xfrm>
            <a:off x="0" y="116205"/>
            <a:ext cx="12192635" cy="553085"/>
          </a:xfrm>
          <a:prstGeom prst="rect">
            <a:avLst/>
          </a:prstGeom>
          <a:noFill/>
        </p:spPr>
        <p:txBody>
          <a:bodyPr wrap="square" rtlCol="0">
            <a:spAutoFit/>
          </a:bodyPr>
          <a:p>
            <a:pPr algn="ctr"/>
            <a:r>
              <a:rPr lang="en-US" sz="3000" b="1">
                <a:solidFill>
                  <a:schemeClr val="tx1"/>
                </a:solidFill>
              </a:rPr>
              <a:t>CHƯƠNG 3 : HIỆN THỰC HÓA NGHIÊN CỨU</a:t>
            </a:r>
            <a:endParaRPr lang="en-US" sz="3000" b="1">
              <a:solidFill>
                <a:schemeClr val="tx1"/>
              </a:solidFill>
            </a:endParaRPr>
          </a:p>
        </p:txBody>
      </p:sp>
      <p:sp>
        <p:nvSpPr>
          <p:cNvPr id="3" name="Text Box 2"/>
          <p:cNvSpPr txBox="1"/>
          <p:nvPr/>
        </p:nvSpPr>
        <p:spPr>
          <a:xfrm>
            <a:off x="161925" y="607060"/>
            <a:ext cx="5635625" cy="311150"/>
          </a:xfrm>
          <a:prstGeom prst="rect">
            <a:avLst/>
          </a:prstGeom>
          <a:noFill/>
        </p:spPr>
        <p:txBody>
          <a:bodyPr wrap="square" rtlCol="0">
            <a:noAutofit/>
          </a:bodyPr>
          <a:p>
            <a:r>
              <a:rPr lang="en-US" b="1"/>
              <a:t>3.3 Thiết kế trang quản trị cho ứng dụng</a:t>
            </a:r>
            <a:endParaRPr lang="en-US" b="1"/>
          </a:p>
        </p:txBody>
      </p:sp>
      <p:sp>
        <p:nvSpPr>
          <p:cNvPr id="6" name="Text Box 5"/>
          <p:cNvSpPr txBox="1"/>
          <p:nvPr/>
        </p:nvSpPr>
        <p:spPr>
          <a:xfrm>
            <a:off x="3651250" y="6474460"/>
            <a:ext cx="5080000" cy="337185"/>
          </a:xfrm>
          <a:prstGeom prst="rect">
            <a:avLst/>
          </a:prstGeom>
          <a:noFill/>
          <a:ln w="9525">
            <a:noFill/>
          </a:ln>
        </p:spPr>
        <p:txBody>
          <a:bodyPr>
            <a:spAutoFit/>
          </a:bodyPr>
          <a:p>
            <a:pPr indent="0" algn="ctr"/>
            <a:r>
              <a:rPr lang="en-US" sz="1600">
                <a:latin typeface="Times New Roman" panose="02020603050405020304" charset="0"/>
              </a:rPr>
              <a:t>Giao diện trang quản trị</a:t>
            </a:r>
            <a:endParaRPr lang="en-US" sz="1600">
              <a:latin typeface="Times New Roman" panose="02020603050405020304" charset="0"/>
            </a:endParaRPr>
          </a:p>
        </p:txBody>
      </p:sp>
      <p:pic>
        <p:nvPicPr>
          <p:cNvPr id="8" name="Picture 7"/>
          <p:cNvPicPr>
            <a:picLocks noChangeAspect="1"/>
          </p:cNvPicPr>
          <p:nvPr/>
        </p:nvPicPr>
        <p:blipFill>
          <a:blip r:embed="rId1"/>
          <a:stretch>
            <a:fillRect/>
          </a:stretch>
        </p:blipFill>
        <p:spPr>
          <a:xfrm>
            <a:off x="911860" y="1011555"/>
            <a:ext cx="9757410" cy="54832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
        <p:nvSpPr>
          <p:cNvPr id="5" name="Text Box 4"/>
          <p:cNvSpPr txBox="1"/>
          <p:nvPr/>
        </p:nvSpPr>
        <p:spPr>
          <a:xfrm>
            <a:off x="0" y="116205"/>
            <a:ext cx="12192635" cy="553085"/>
          </a:xfrm>
          <a:prstGeom prst="rect">
            <a:avLst/>
          </a:prstGeom>
          <a:solidFill>
            <a:schemeClr val="accent4">
              <a:lumMod val="20000"/>
              <a:lumOff val="80000"/>
            </a:schemeClr>
          </a:solidFill>
        </p:spPr>
        <p:txBody>
          <a:bodyPr wrap="square" rtlCol="0">
            <a:spAutoFit/>
          </a:bodyPr>
          <a:p>
            <a:pPr algn="ctr"/>
            <a:r>
              <a:rPr lang="en-US" sz="3000" b="1">
                <a:solidFill>
                  <a:schemeClr val="tx1"/>
                </a:solidFill>
              </a:rPr>
              <a:t>CHƯƠNG 3 : HIỆN THỰC HÓA NGHIÊN CỨU</a:t>
            </a:r>
            <a:endParaRPr lang="en-US" sz="3000" b="1">
              <a:solidFill>
                <a:schemeClr val="tx1"/>
              </a:solidFill>
            </a:endParaRPr>
          </a:p>
        </p:txBody>
      </p:sp>
      <p:sp>
        <p:nvSpPr>
          <p:cNvPr id="3" name="Text Box 2"/>
          <p:cNvSpPr txBox="1"/>
          <p:nvPr/>
        </p:nvSpPr>
        <p:spPr>
          <a:xfrm>
            <a:off x="161925" y="554990"/>
            <a:ext cx="5635625" cy="311150"/>
          </a:xfrm>
          <a:prstGeom prst="rect">
            <a:avLst/>
          </a:prstGeom>
          <a:noFill/>
        </p:spPr>
        <p:txBody>
          <a:bodyPr wrap="square" rtlCol="0">
            <a:noAutofit/>
          </a:bodyPr>
          <a:p>
            <a:r>
              <a:rPr lang="en-US" b="1"/>
              <a:t>3.3 Thiết kế trang quản trị cho ứng dụng</a:t>
            </a:r>
            <a:endParaRPr lang="en-US" b="1"/>
          </a:p>
        </p:txBody>
      </p:sp>
      <p:sp>
        <p:nvSpPr>
          <p:cNvPr id="6" name="Text Box 5"/>
          <p:cNvSpPr txBox="1"/>
          <p:nvPr/>
        </p:nvSpPr>
        <p:spPr>
          <a:xfrm>
            <a:off x="3651250" y="6356350"/>
            <a:ext cx="5080000" cy="337185"/>
          </a:xfrm>
          <a:prstGeom prst="rect">
            <a:avLst/>
          </a:prstGeom>
          <a:noFill/>
          <a:ln w="9525">
            <a:noFill/>
          </a:ln>
        </p:spPr>
        <p:txBody>
          <a:bodyPr>
            <a:spAutoFit/>
          </a:bodyPr>
          <a:p>
            <a:pPr indent="0" algn="ctr"/>
            <a:r>
              <a:rPr lang="en-US" sz="1600">
                <a:latin typeface="Times New Roman" panose="02020603050405020304" charset="0"/>
              </a:rPr>
              <a:t>giao diện thêm sản phẩm</a:t>
            </a:r>
            <a:endParaRPr lang="en-US" sz="1600">
              <a:latin typeface="Times New Roman" panose="02020603050405020304" charset="0"/>
            </a:endParaRPr>
          </a:p>
        </p:txBody>
      </p:sp>
      <p:pic>
        <p:nvPicPr>
          <p:cNvPr id="7" name="Picture 6"/>
          <p:cNvPicPr>
            <a:picLocks noChangeAspect="1"/>
          </p:cNvPicPr>
          <p:nvPr/>
        </p:nvPicPr>
        <p:blipFill>
          <a:blip r:embed="rId1"/>
          <a:stretch>
            <a:fillRect/>
          </a:stretch>
        </p:blipFill>
        <p:spPr>
          <a:xfrm>
            <a:off x="1217295" y="989965"/>
            <a:ext cx="9550400" cy="536638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
        <p:nvSpPr>
          <p:cNvPr id="5" name="Text Box 4"/>
          <p:cNvSpPr txBox="1"/>
          <p:nvPr/>
        </p:nvSpPr>
        <p:spPr>
          <a:xfrm>
            <a:off x="0" y="116205"/>
            <a:ext cx="12192635" cy="553085"/>
          </a:xfrm>
          <a:prstGeom prst="rect">
            <a:avLst/>
          </a:prstGeom>
          <a:noFill/>
        </p:spPr>
        <p:txBody>
          <a:bodyPr wrap="square" rtlCol="0">
            <a:spAutoFit/>
          </a:bodyPr>
          <a:p>
            <a:pPr algn="ctr"/>
            <a:r>
              <a:rPr lang="en-US" sz="3000" b="1">
                <a:solidFill>
                  <a:schemeClr val="tx1"/>
                </a:solidFill>
              </a:rPr>
              <a:t>CHƯƠNG 3 : HIỆN THỰC HÓA NGHIÊN CỨU</a:t>
            </a:r>
            <a:endParaRPr lang="en-US" sz="3000" b="1">
              <a:solidFill>
                <a:schemeClr val="tx1"/>
              </a:solidFill>
            </a:endParaRPr>
          </a:p>
        </p:txBody>
      </p:sp>
      <p:sp>
        <p:nvSpPr>
          <p:cNvPr id="3" name="Text Box 2"/>
          <p:cNvSpPr txBox="1"/>
          <p:nvPr/>
        </p:nvSpPr>
        <p:spPr>
          <a:xfrm>
            <a:off x="161925" y="554990"/>
            <a:ext cx="7616825" cy="311150"/>
          </a:xfrm>
          <a:prstGeom prst="rect">
            <a:avLst/>
          </a:prstGeom>
          <a:noFill/>
        </p:spPr>
        <p:txBody>
          <a:bodyPr wrap="square" rtlCol="0">
            <a:noAutofit/>
          </a:bodyPr>
          <a:p>
            <a:r>
              <a:rPr lang="en-US" b="1"/>
              <a:t>3.4 Kiểm tra lỗi và cập nhật thêm chức năng cho trang quản trị</a:t>
            </a:r>
            <a:endParaRPr lang="en-US" b="1"/>
          </a:p>
        </p:txBody>
      </p:sp>
      <p:sp>
        <p:nvSpPr>
          <p:cNvPr id="6" name="Text Box 5"/>
          <p:cNvSpPr txBox="1"/>
          <p:nvPr/>
        </p:nvSpPr>
        <p:spPr>
          <a:xfrm>
            <a:off x="3651250" y="6356350"/>
            <a:ext cx="5080000" cy="337185"/>
          </a:xfrm>
          <a:prstGeom prst="rect">
            <a:avLst/>
          </a:prstGeom>
          <a:noFill/>
          <a:ln w="9525">
            <a:noFill/>
          </a:ln>
        </p:spPr>
        <p:txBody>
          <a:bodyPr>
            <a:spAutoFit/>
          </a:bodyPr>
          <a:p>
            <a:pPr indent="0" algn="ctr"/>
            <a:r>
              <a:rPr lang="en-US" sz="1600">
                <a:latin typeface="Times New Roman" panose="02020603050405020304" charset="0"/>
              </a:rPr>
              <a:t>giao diện tìm kiếm trang quản trị</a:t>
            </a:r>
            <a:endParaRPr lang="en-US" sz="1600">
              <a:latin typeface="Times New Roman" panose="02020603050405020304" charset="0"/>
            </a:endParaRPr>
          </a:p>
        </p:txBody>
      </p:sp>
      <p:pic>
        <p:nvPicPr>
          <p:cNvPr id="7" name="Picture 6"/>
          <p:cNvPicPr>
            <a:picLocks noChangeAspect="1"/>
          </p:cNvPicPr>
          <p:nvPr/>
        </p:nvPicPr>
        <p:blipFill>
          <a:blip r:embed="rId1"/>
          <a:stretch>
            <a:fillRect/>
          </a:stretch>
        </p:blipFill>
        <p:spPr>
          <a:xfrm>
            <a:off x="1266825" y="1057275"/>
            <a:ext cx="9414510" cy="52990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
        <p:nvSpPr>
          <p:cNvPr id="5" name="Text Box 4"/>
          <p:cNvSpPr txBox="1"/>
          <p:nvPr/>
        </p:nvSpPr>
        <p:spPr>
          <a:xfrm>
            <a:off x="0" y="1905"/>
            <a:ext cx="12192635" cy="553085"/>
          </a:xfrm>
          <a:prstGeom prst="rect">
            <a:avLst/>
          </a:prstGeom>
          <a:noFill/>
        </p:spPr>
        <p:txBody>
          <a:bodyPr wrap="square" rtlCol="0">
            <a:spAutoFit/>
          </a:bodyPr>
          <a:p>
            <a:pPr algn="ctr"/>
            <a:r>
              <a:rPr lang="en-US" sz="3000" b="1">
                <a:solidFill>
                  <a:schemeClr val="tx1"/>
                </a:solidFill>
              </a:rPr>
              <a:t>CHƯƠNG 3 : HIỆN THỰC HÓA NGHIÊN CỨU</a:t>
            </a:r>
            <a:endParaRPr lang="en-US" sz="3000" b="1">
              <a:solidFill>
                <a:schemeClr val="tx1"/>
              </a:solidFill>
            </a:endParaRPr>
          </a:p>
        </p:txBody>
      </p:sp>
      <p:sp>
        <p:nvSpPr>
          <p:cNvPr id="3" name="Text Box 2"/>
          <p:cNvSpPr txBox="1"/>
          <p:nvPr/>
        </p:nvSpPr>
        <p:spPr>
          <a:xfrm>
            <a:off x="161925" y="469265"/>
            <a:ext cx="7616825" cy="311150"/>
          </a:xfrm>
          <a:prstGeom prst="rect">
            <a:avLst/>
          </a:prstGeom>
          <a:noFill/>
        </p:spPr>
        <p:txBody>
          <a:bodyPr wrap="square" rtlCol="0">
            <a:noAutofit/>
          </a:bodyPr>
          <a:p>
            <a:r>
              <a:rPr lang="en-US" b="1"/>
              <a:t>3.5 Tạo dự án cho trang giao diện</a:t>
            </a:r>
            <a:endParaRPr lang="en-US" b="1"/>
          </a:p>
        </p:txBody>
      </p:sp>
      <p:sp>
        <p:nvSpPr>
          <p:cNvPr id="6" name="Text Box 5"/>
          <p:cNvSpPr txBox="1"/>
          <p:nvPr/>
        </p:nvSpPr>
        <p:spPr>
          <a:xfrm>
            <a:off x="3927475" y="6490970"/>
            <a:ext cx="5080000" cy="337185"/>
          </a:xfrm>
          <a:prstGeom prst="rect">
            <a:avLst/>
          </a:prstGeom>
          <a:noFill/>
          <a:ln w="9525">
            <a:noFill/>
          </a:ln>
        </p:spPr>
        <p:txBody>
          <a:bodyPr>
            <a:spAutoFit/>
          </a:bodyPr>
          <a:p>
            <a:pPr indent="0" algn="ctr"/>
            <a:r>
              <a:rPr lang="en-US" sz="1600">
                <a:latin typeface="Times New Roman" panose="02020603050405020304" charset="0"/>
              </a:rPr>
              <a:t>giao diện tìm kiếm trang quản trị</a:t>
            </a:r>
            <a:endParaRPr lang="en-US" sz="1600">
              <a:latin typeface="Times New Roman" panose="02020603050405020304" charset="0"/>
            </a:endParaRPr>
          </a:p>
        </p:txBody>
      </p:sp>
      <p:pic>
        <p:nvPicPr>
          <p:cNvPr id="7" name="Picture 6"/>
          <p:cNvPicPr>
            <a:picLocks noChangeAspect="1"/>
          </p:cNvPicPr>
          <p:nvPr/>
        </p:nvPicPr>
        <p:blipFill>
          <a:blip r:embed="rId1"/>
          <a:stretch>
            <a:fillRect/>
          </a:stretch>
        </p:blipFill>
        <p:spPr>
          <a:xfrm>
            <a:off x="1097915" y="873760"/>
            <a:ext cx="9996170" cy="561721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
        <p:nvSpPr>
          <p:cNvPr id="5" name="Text Box 4"/>
          <p:cNvSpPr txBox="1"/>
          <p:nvPr/>
        </p:nvSpPr>
        <p:spPr>
          <a:xfrm>
            <a:off x="0" y="-70485"/>
            <a:ext cx="12192635" cy="553085"/>
          </a:xfrm>
          <a:prstGeom prst="rect">
            <a:avLst/>
          </a:prstGeom>
          <a:noFill/>
        </p:spPr>
        <p:txBody>
          <a:bodyPr wrap="square" rtlCol="0">
            <a:spAutoFit/>
          </a:bodyPr>
          <a:p>
            <a:pPr algn="ctr"/>
            <a:r>
              <a:rPr lang="en-US" sz="3000" b="1">
                <a:solidFill>
                  <a:schemeClr val="tx1"/>
                </a:solidFill>
              </a:rPr>
              <a:t>CHƯƠNG 3 : HIỆN THỰC HÓA NGHIÊN CỨU</a:t>
            </a:r>
            <a:endParaRPr lang="en-US" sz="3000" b="1">
              <a:solidFill>
                <a:schemeClr val="tx1"/>
              </a:solidFill>
            </a:endParaRPr>
          </a:p>
        </p:txBody>
      </p:sp>
      <p:sp>
        <p:nvSpPr>
          <p:cNvPr id="3" name="Text Box 2"/>
          <p:cNvSpPr txBox="1"/>
          <p:nvPr/>
        </p:nvSpPr>
        <p:spPr>
          <a:xfrm>
            <a:off x="161925" y="482600"/>
            <a:ext cx="7616825" cy="311150"/>
          </a:xfrm>
          <a:prstGeom prst="rect">
            <a:avLst/>
          </a:prstGeom>
          <a:noFill/>
        </p:spPr>
        <p:txBody>
          <a:bodyPr wrap="square" rtlCol="0">
            <a:noAutofit/>
          </a:bodyPr>
          <a:p>
            <a:r>
              <a:rPr lang="en-US" b="1"/>
              <a:t>3.6 Thiết kế dự án cho trang giao diện người dùng</a:t>
            </a:r>
            <a:endParaRPr lang="en-US" b="1"/>
          </a:p>
        </p:txBody>
      </p:sp>
      <p:sp>
        <p:nvSpPr>
          <p:cNvPr id="6" name="Text Box 5"/>
          <p:cNvSpPr txBox="1"/>
          <p:nvPr/>
        </p:nvSpPr>
        <p:spPr>
          <a:xfrm>
            <a:off x="3556635" y="6520815"/>
            <a:ext cx="5080000" cy="337185"/>
          </a:xfrm>
          <a:prstGeom prst="rect">
            <a:avLst/>
          </a:prstGeom>
          <a:noFill/>
          <a:ln w="9525">
            <a:noFill/>
          </a:ln>
        </p:spPr>
        <p:txBody>
          <a:bodyPr>
            <a:spAutoFit/>
          </a:bodyPr>
          <a:p>
            <a:pPr indent="0" algn="ctr"/>
            <a:r>
              <a:rPr lang="en-US" sz="1600">
                <a:latin typeface="Times New Roman" panose="02020603050405020304" charset="0"/>
              </a:rPr>
              <a:t>giao diện trang người dùng</a:t>
            </a:r>
            <a:endParaRPr lang="en-US" sz="1600">
              <a:latin typeface="Times New Roman" panose="02020603050405020304" charset="0"/>
            </a:endParaRPr>
          </a:p>
        </p:txBody>
      </p:sp>
      <p:pic>
        <p:nvPicPr>
          <p:cNvPr id="7" name="Picture 6"/>
          <p:cNvPicPr>
            <a:picLocks noChangeAspect="1"/>
          </p:cNvPicPr>
          <p:nvPr/>
        </p:nvPicPr>
        <p:blipFill>
          <a:blip r:embed="rId1"/>
          <a:stretch>
            <a:fillRect/>
          </a:stretch>
        </p:blipFill>
        <p:spPr>
          <a:xfrm>
            <a:off x="705485" y="866140"/>
            <a:ext cx="10138410" cy="56972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
        <p:nvSpPr>
          <p:cNvPr id="5" name="Text Box 4"/>
          <p:cNvSpPr txBox="1"/>
          <p:nvPr/>
        </p:nvSpPr>
        <p:spPr>
          <a:xfrm>
            <a:off x="0" y="1905"/>
            <a:ext cx="12192635" cy="553085"/>
          </a:xfrm>
          <a:prstGeom prst="rect">
            <a:avLst/>
          </a:prstGeom>
          <a:noFill/>
        </p:spPr>
        <p:txBody>
          <a:bodyPr wrap="square" rtlCol="0">
            <a:spAutoFit/>
          </a:bodyPr>
          <a:p>
            <a:pPr algn="ctr"/>
            <a:r>
              <a:rPr lang="en-US" sz="3000" b="1">
                <a:solidFill>
                  <a:schemeClr val="tx1"/>
                </a:solidFill>
              </a:rPr>
              <a:t>CHƯƠNG 3 : HIỆN THỰC HÓA NGHIÊN CỨU</a:t>
            </a:r>
            <a:endParaRPr lang="en-US" sz="3000" b="1">
              <a:solidFill>
                <a:schemeClr val="tx1"/>
              </a:solidFill>
            </a:endParaRPr>
          </a:p>
        </p:txBody>
      </p:sp>
      <p:sp>
        <p:nvSpPr>
          <p:cNvPr id="3" name="Text Box 2"/>
          <p:cNvSpPr txBox="1"/>
          <p:nvPr/>
        </p:nvSpPr>
        <p:spPr>
          <a:xfrm>
            <a:off x="161925" y="554990"/>
            <a:ext cx="7616825" cy="311150"/>
          </a:xfrm>
          <a:prstGeom prst="rect">
            <a:avLst/>
          </a:prstGeom>
          <a:noFill/>
        </p:spPr>
        <p:txBody>
          <a:bodyPr wrap="square" rtlCol="0">
            <a:noAutofit/>
          </a:bodyPr>
          <a:p>
            <a:r>
              <a:rPr lang="en-US" b="1"/>
              <a:t>3.7 Kết nối lấy dữ liệu</a:t>
            </a:r>
            <a:endParaRPr lang="en-US" b="1"/>
          </a:p>
        </p:txBody>
      </p:sp>
      <p:sp>
        <p:nvSpPr>
          <p:cNvPr id="6" name="Text Box 5"/>
          <p:cNvSpPr txBox="1"/>
          <p:nvPr/>
        </p:nvSpPr>
        <p:spPr>
          <a:xfrm>
            <a:off x="3556635" y="6384290"/>
            <a:ext cx="5080000" cy="337185"/>
          </a:xfrm>
          <a:prstGeom prst="rect">
            <a:avLst/>
          </a:prstGeom>
          <a:noFill/>
          <a:ln w="9525">
            <a:noFill/>
          </a:ln>
        </p:spPr>
        <p:txBody>
          <a:bodyPr>
            <a:spAutoFit/>
          </a:bodyPr>
          <a:p>
            <a:pPr indent="0" algn="ctr"/>
            <a:r>
              <a:rPr lang="en-US" sz="1600">
                <a:latin typeface="Times New Roman" panose="02020603050405020304" charset="0"/>
              </a:rPr>
              <a:t>giao diện trang sản phẩm</a:t>
            </a:r>
            <a:endParaRPr lang="en-US" sz="1600">
              <a:latin typeface="Times New Roman" panose="02020603050405020304" charset="0"/>
            </a:endParaRPr>
          </a:p>
        </p:txBody>
      </p:sp>
      <p:pic>
        <p:nvPicPr>
          <p:cNvPr id="7" name="Picture 6"/>
          <p:cNvPicPr>
            <a:picLocks noChangeAspect="1"/>
          </p:cNvPicPr>
          <p:nvPr/>
        </p:nvPicPr>
        <p:blipFill>
          <a:blip r:embed="rId1"/>
          <a:stretch>
            <a:fillRect/>
          </a:stretch>
        </p:blipFill>
        <p:spPr>
          <a:xfrm>
            <a:off x="1143635" y="966470"/>
            <a:ext cx="9759315" cy="52768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
        <p:nvSpPr>
          <p:cNvPr id="5" name="Text Box 4"/>
          <p:cNvSpPr txBox="1"/>
          <p:nvPr/>
        </p:nvSpPr>
        <p:spPr>
          <a:xfrm>
            <a:off x="0" y="1905"/>
            <a:ext cx="12192635" cy="553085"/>
          </a:xfrm>
          <a:prstGeom prst="rect">
            <a:avLst/>
          </a:prstGeom>
          <a:noFill/>
        </p:spPr>
        <p:txBody>
          <a:bodyPr wrap="square" rtlCol="0">
            <a:spAutoFit/>
          </a:bodyPr>
          <a:p>
            <a:pPr algn="ctr"/>
            <a:r>
              <a:rPr lang="en-US" sz="3000" b="1">
                <a:solidFill>
                  <a:schemeClr val="tx1"/>
                </a:solidFill>
              </a:rPr>
              <a:t>CHƯƠNG 3 : HIỆN THỰC HÓA NGHIÊN CỨU</a:t>
            </a:r>
            <a:endParaRPr lang="en-US" sz="3000" b="1">
              <a:solidFill>
                <a:schemeClr val="tx1"/>
              </a:solidFill>
            </a:endParaRPr>
          </a:p>
        </p:txBody>
      </p:sp>
      <p:sp>
        <p:nvSpPr>
          <p:cNvPr id="3" name="Text Box 2"/>
          <p:cNvSpPr txBox="1"/>
          <p:nvPr/>
        </p:nvSpPr>
        <p:spPr>
          <a:xfrm>
            <a:off x="161925" y="554990"/>
            <a:ext cx="7616825" cy="311150"/>
          </a:xfrm>
          <a:prstGeom prst="rect">
            <a:avLst/>
          </a:prstGeom>
          <a:noFill/>
        </p:spPr>
        <p:txBody>
          <a:bodyPr wrap="square" rtlCol="0">
            <a:noAutofit/>
          </a:bodyPr>
          <a:p>
            <a:r>
              <a:rPr lang="en-US" b="1"/>
              <a:t>3.7 Kết nối lấy dữ liệu</a:t>
            </a:r>
            <a:endParaRPr lang="en-US" b="1"/>
          </a:p>
        </p:txBody>
      </p:sp>
      <p:sp>
        <p:nvSpPr>
          <p:cNvPr id="6" name="Text Box 5"/>
          <p:cNvSpPr txBox="1"/>
          <p:nvPr/>
        </p:nvSpPr>
        <p:spPr>
          <a:xfrm>
            <a:off x="3556635" y="6384290"/>
            <a:ext cx="5080000" cy="337185"/>
          </a:xfrm>
          <a:prstGeom prst="rect">
            <a:avLst/>
          </a:prstGeom>
          <a:noFill/>
          <a:ln w="9525">
            <a:noFill/>
          </a:ln>
        </p:spPr>
        <p:txBody>
          <a:bodyPr>
            <a:spAutoFit/>
          </a:bodyPr>
          <a:p>
            <a:pPr indent="0" algn="ctr"/>
            <a:r>
              <a:rPr lang="vi-VN" altLang="en-US" sz="1600">
                <a:latin typeface="Times New Roman" panose="02020603050405020304" charset="0"/>
              </a:rPr>
              <a:t>chi tiết sản </a:t>
            </a:r>
            <a:r>
              <a:rPr lang="vi-VN" altLang="en-US" sz="1600">
                <a:latin typeface="Times New Roman" panose="02020603050405020304" charset="0"/>
              </a:rPr>
              <a:t>phẩm</a:t>
            </a:r>
            <a:endParaRPr lang="vi-VN" altLang="en-US" sz="1600">
              <a:latin typeface="Times New Roman" panose="02020603050405020304" charset="0"/>
            </a:endParaRPr>
          </a:p>
        </p:txBody>
      </p:sp>
      <p:pic>
        <p:nvPicPr>
          <p:cNvPr id="4" name="Picture 3"/>
          <p:cNvPicPr>
            <a:picLocks noChangeAspect="1"/>
          </p:cNvPicPr>
          <p:nvPr/>
        </p:nvPicPr>
        <p:blipFill>
          <a:blip r:embed="rId1"/>
          <a:stretch>
            <a:fillRect/>
          </a:stretch>
        </p:blipFill>
        <p:spPr>
          <a:xfrm>
            <a:off x="722630" y="1066165"/>
            <a:ext cx="10414635" cy="521208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
        <p:nvSpPr>
          <p:cNvPr id="5" name="Text Box 4"/>
          <p:cNvSpPr txBox="1"/>
          <p:nvPr/>
        </p:nvSpPr>
        <p:spPr>
          <a:xfrm>
            <a:off x="3890645" y="116205"/>
            <a:ext cx="4064000" cy="553085"/>
          </a:xfrm>
          <a:prstGeom prst="rect">
            <a:avLst/>
          </a:prstGeom>
          <a:solidFill>
            <a:schemeClr val="tx1"/>
          </a:solidFill>
        </p:spPr>
        <p:txBody>
          <a:bodyPr wrap="square" rtlCol="0">
            <a:spAutoFit/>
          </a:bodyPr>
          <a:p>
            <a:pPr algn="ctr"/>
            <a:r>
              <a:rPr lang="en-US" sz="3000" b="1">
                <a:solidFill>
                  <a:schemeClr val="bg1"/>
                </a:solidFill>
              </a:rPr>
              <a:t>NỘI DUNG</a:t>
            </a:r>
            <a:endParaRPr lang="en-US" sz="3000" b="1">
              <a:solidFill>
                <a:schemeClr val="bg1"/>
              </a:solidFill>
            </a:endParaRPr>
          </a:p>
        </p:txBody>
      </p:sp>
      <p:sp>
        <p:nvSpPr>
          <p:cNvPr id="7" name="Rectangles 6"/>
          <p:cNvSpPr/>
          <p:nvPr/>
        </p:nvSpPr>
        <p:spPr>
          <a:xfrm>
            <a:off x="1341120" y="1261745"/>
            <a:ext cx="9671050" cy="527050"/>
          </a:xfrm>
          <a:prstGeom prst="rect">
            <a:avLst/>
          </a:prstGeom>
          <a:solidFill>
            <a:schemeClr val="tx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CHƯƠNG 1: TỔNG QUAN</a:t>
            </a:r>
            <a:endParaRPr lang="en-US"/>
          </a:p>
        </p:txBody>
      </p:sp>
      <p:sp>
        <p:nvSpPr>
          <p:cNvPr id="8" name="Rectangles 7"/>
          <p:cNvSpPr/>
          <p:nvPr/>
        </p:nvSpPr>
        <p:spPr>
          <a:xfrm>
            <a:off x="1341120" y="2217420"/>
            <a:ext cx="9671050" cy="527050"/>
          </a:xfrm>
          <a:prstGeom prst="rect">
            <a:avLst/>
          </a:prstGeom>
          <a:solidFill>
            <a:schemeClr val="tx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CHƯƠNG 2 : NGHIÊN CỨU LÝ THUYẾT </a:t>
            </a:r>
            <a:endParaRPr lang="en-US"/>
          </a:p>
        </p:txBody>
      </p:sp>
      <p:sp>
        <p:nvSpPr>
          <p:cNvPr id="9" name="Rectangles 8"/>
          <p:cNvSpPr/>
          <p:nvPr/>
        </p:nvSpPr>
        <p:spPr>
          <a:xfrm>
            <a:off x="1341120" y="3249295"/>
            <a:ext cx="9671050" cy="527050"/>
          </a:xfrm>
          <a:prstGeom prst="rect">
            <a:avLst/>
          </a:prstGeom>
          <a:solidFill>
            <a:schemeClr val="tx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CHƯƠNG 3 : HIỆN THỰC HÓA NGHIÊN CỨU</a:t>
            </a:r>
            <a:endParaRPr lang="en-US"/>
          </a:p>
        </p:txBody>
      </p:sp>
      <p:sp>
        <p:nvSpPr>
          <p:cNvPr id="10" name="Rectangles 9"/>
          <p:cNvSpPr/>
          <p:nvPr/>
        </p:nvSpPr>
        <p:spPr>
          <a:xfrm>
            <a:off x="1341120" y="4364990"/>
            <a:ext cx="9671050" cy="527050"/>
          </a:xfrm>
          <a:prstGeom prst="rect">
            <a:avLst/>
          </a:prstGeom>
          <a:solidFill>
            <a:schemeClr val="tx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CHƯƠNG 4 : KẾT QUẢ NGHIÊN CỨU</a:t>
            </a:r>
            <a:endParaRPr lang="en-US"/>
          </a:p>
        </p:txBody>
      </p:sp>
      <p:sp>
        <p:nvSpPr>
          <p:cNvPr id="11" name="Rectangles 10"/>
          <p:cNvSpPr/>
          <p:nvPr/>
        </p:nvSpPr>
        <p:spPr>
          <a:xfrm>
            <a:off x="1341120" y="5480685"/>
            <a:ext cx="9671050" cy="527050"/>
          </a:xfrm>
          <a:prstGeom prst="rect">
            <a:avLst/>
          </a:prstGeom>
          <a:solidFill>
            <a:schemeClr val="tx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t>CHƯƠNG 5 KẾT LUẬN VÀ HƯỚNG PHÁT TRIỂN</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
        <p:nvSpPr>
          <p:cNvPr id="5" name="Text Box 4"/>
          <p:cNvSpPr txBox="1"/>
          <p:nvPr/>
        </p:nvSpPr>
        <p:spPr>
          <a:xfrm>
            <a:off x="0" y="1905"/>
            <a:ext cx="12192635" cy="553085"/>
          </a:xfrm>
          <a:prstGeom prst="rect">
            <a:avLst/>
          </a:prstGeom>
          <a:noFill/>
        </p:spPr>
        <p:txBody>
          <a:bodyPr wrap="square" rtlCol="0">
            <a:spAutoFit/>
          </a:bodyPr>
          <a:p>
            <a:pPr algn="ctr"/>
            <a:r>
              <a:rPr lang="en-US" sz="3000" b="1">
                <a:solidFill>
                  <a:schemeClr val="tx1"/>
                </a:solidFill>
              </a:rPr>
              <a:t>CHƯƠNG 3 : HIỆN THỰC HÓA NGHIÊN CỨU</a:t>
            </a:r>
            <a:endParaRPr lang="en-US" sz="3000" b="1">
              <a:solidFill>
                <a:schemeClr val="tx1"/>
              </a:solidFill>
            </a:endParaRPr>
          </a:p>
        </p:txBody>
      </p:sp>
      <p:sp>
        <p:nvSpPr>
          <p:cNvPr id="3" name="Text Box 2"/>
          <p:cNvSpPr txBox="1"/>
          <p:nvPr/>
        </p:nvSpPr>
        <p:spPr>
          <a:xfrm>
            <a:off x="161925" y="554990"/>
            <a:ext cx="7616825" cy="311150"/>
          </a:xfrm>
          <a:prstGeom prst="rect">
            <a:avLst/>
          </a:prstGeom>
          <a:noFill/>
        </p:spPr>
        <p:txBody>
          <a:bodyPr wrap="square" rtlCol="0">
            <a:noAutofit/>
          </a:bodyPr>
          <a:p>
            <a:r>
              <a:rPr lang="en-US" b="1"/>
              <a:t>3.7 Kết nối lấy dữ liệu</a:t>
            </a:r>
            <a:endParaRPr lang="en-US" b="1"/>
          </a:p>
        </p:txBody>
      </p:sp>
      <p:sp>
        <p:nvSpPr>
          <p:cNvPr id="6" name="Text Box 5"/>
          <p:cNvSpPr txBox="1"/>
          <p:nvPr/>
        </p:nvSpPr>
        <p:spPr>
          <a:xfrm>
            <a:off x="3556635" y="6384290"/>
            <a:ext cx="5080000" cy="337185"/>
          </a:xfrm>
          <a:prstGeom prst="rect">
            <a:avLst/>
          </a:prstGeom>
          <a:noFill/>
          <a:ln w="9525">
            <a:noFill/>
          </a:ln>
        </p:spPr>
        <p:txBody>
          <a:bodyPr>
            <a:spAutoFit/>
          </a:bodyPr>
          <a:p>
            <a:pPr indent="0" algn="ctr"/>
            <a:r>
              <a:rPr lang="vi-VN" altLang="en-US" sz="1600">
                <a:latin typeface="Times New Roman" panose="02020603050405020304" charset="0"/>
              </a:rPr>
              <a:t>Trang mua </a:t>
            </a:r>
            <a:r>
              <a:rPr lang="vi-VN" altLang="en-US" sz="1600">
                <a:latin typeface="Times New Roman" panose="02020603050405020304" charset="0"/>
              </a:rPr>
              <a:t>hàng</a:t>
            </a:r>
            <a:endParaRPr lang="vi-VN" altLang="en-US" sz="1600">
              <a:latin typeface="Times New Roman" panose="02020603050405020304" charset="0"/>
            </a:endParaRPr>
          </a:p>
        </p:txBody>
      </p:sp>
      <p:pic>
        <p:nvPicPr>
          <p:cNvPr id="7" name="Picture 6"/>
          <p:cNvPicPr>
            <a:picLocks noChangeAspect="1"/>
          </p:cNvPicPr>
          <p:nvPr/>
        </p:nvPicPr>
        <p:blipFill>
          <a:blip r:embed="rId1"/>
          <a:stretch>
            <a:fillRect/>
          </a:stretch>
        </p:blipFill>
        <p:spPr>
          <a:xfrm>
            <a:off x="518795" y="619125"/>
            <a:ext cx="11153775" cy="56197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
        <p:nvSpPr>
          <p:cNvPr id="5" name="Text Box 4"/>
          <p:cNvSpPr txBox="1"/>
          <p:nvPr/>
        </p:nvSpPr>
        <p:spPr>
          <a:xfrm>
            <a:off x="0" y="1905"/>
            <a:ext cx="12192635" cy="553085"/>
          </a:xfrm>
          <a:prstGeom prst="rect">
            <a:avLst/>
          </a:prstGeom>
          <a:noFill/>
        </p:spPr>
        <p:txBody>
          <a:bodyPr wrap="square" rtlCol="0">
            <a:spAutoFit/>
          </a:bodyPr>
          <a:p>
            <a:pPr algn="ctr"/>
            <a:r>
              <a:rPr lang="en-US" sz="3000" b="1">
                <a:solidFill>
                  <a:schemeClr val="tx1"/>
                </a:solidFill>
              </a:rPr>
              <a:t>CHƯƠNG 3 : HIỆN THỰC HÓA NGHIÊN CỨU</a:t>
            </a:r>
            <a:endParaRPr lang="en-US" sz="3000" b="1">
              <a:solidFill>
                <a:schemeClr val="tx1"/>
              </a:solidFill>
            </a:endParaRPr>
          </a:p>
        </p:txBody>
      </p:sp>
      <p:sp>
        <p:nvSpPr>
          <p:cNvPr id="3" name="Text Box 2"/>
          <p:cNvSpPr txBox="1"/>
          <p:nvPr/>
        </p:nvSpPr>
        <p:spPr>
          <a:xfrm>
            <a:off x="161925" y="554990"/>
            <a:ext cx="7616825" cy="311150"/>
          </a:xfrm>
          <a:prstGeom prst="rect">
            <a:avLst/>
          </a:prstGeom>
          <a:noFill/>
        </p:spPr>
        <p:txBody>
          <a:bodyPr wrap="square" rtlCol="0">
            <a:noAutofit/>
          </a:bodyPr>
          <a:p>
            <a:r>
              <a:rPr lang="en-US" b="1"/>
              <a:t>3.7 Kết nối lấy dữ liệu</a:t>
            </a:r>
            <a:endParaRPr lang="en-US" b="1"/>
          </a:p>
        </p:txBody>
      </p:sp>
      <p:sp>
        <p:nvSpPr>
          <p:cNvPr id="6" name="Text Box 5"/>
          <p:cNvSpPr txBox="1"/>
          <p:nvPr/>
        </p:nvSpPr>
        <p:spPr>
          <a:xfrm>
            <a:off x="3556635" y="6384290"/>
            <a:ext cx="5080000" cy="337185"/>
          </a:xfrm>
          <a:prstGeom prst="rect">
            <a:avLst/>
          </a:prstGeom>
          <a:noFill/>
          <a:ln w="9525">
            <a:noFill/>
          </a:ln>
        </p:spPr>
        <p:txBody>
          <a:bodyPr>
            <a:spAutoFit/>
          </a:bodyPr>
          <a:p>
            <a:pPr indent="0" algn="ctr"/>
            <a:r>
              <a:rPr lang="vi-VN" altLang="en-US" sz="1600">
                <a:latin typeface="Times New Roman" panose="02020603050405020304" charset="0"/>
              </a:rPr>
              <a:t>Hiển thị thông báo hết </a:t>
            </a:r>
            <a:r>
              <a:rPr lang="vi-VN" altLang="en-US" sz="1600">
                <a:latin typeface="Times New Roman" panose="02020603050405020304" charset="0"/>
              </a:rPr>
              <a:t>hàng </a:t>
            </a:r>
            <a:endParaRPr lang="vi-VN" altLang="en-US" sz="1600">
              <a:latin typeface="Times New Roman" panose="02020603050405020304" charset="0"/>
            </a:endParaRPr>
          </a:p>
        </p:txBody>
      </p:sp>
      <p:pic>
        <p:nvPicPr>
          <p:cNvPr id="4" name="Picture 3"/>
          <p:cNvPicPr>
            <a:picLocks noChangeAspect="1"/>
          </p:cNvPicPr>
          <p:nvPr/>
        </p:nvPicPr>
        <p:blipFill>
          <a:blip r:embed="rId1"/>
          <a:stretch>
            <a:fillRect/>
          </a:stretch>
        </p:blipFill>
        <p:spPr>
          <a:xfrm>
            <a:off x="1067435" y="866140"/>
            <a:ext cx="9880600" cy="555180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
        <p:nvSpPr>
          <p:cNvPr id="5" name="Text Box 4"/>
          <p:cNvSpPr txBox="1"/>
          <p:nvPr/>
        </p:nvSpPr>
        <p:spPr>
          <a:xfrm>
            <a:off x="0" y="1905"/>
            <a:ext cx="12192635" cy="553085"/>
          </a:xfrm>
          <a:prstGeom prst="rect">
            <a:avLst/>
          </a:prstGeom>
          <a:noFill/>
        </p:spPr>
        <p:txBody>
          <a:bodyPr wrap="square" rtlCol="0">
            <a:spAutoFit/>
          </a:bodyPr>
          <a:p>
            <a:pPr algn="ctr"/>
            <a:r>
              <a:rPr lang="en-US" sz="3000" b="1">
                <a:solidFill>
                  <a:schemeClr val="tx1"/>
                </a:solidFill>
              </a:rPr>
              <a:t>CHƯƠNG 3 : HIỆN THỰC HÓA NGHIÊN CỨU</a:t>
            </a:r>
            <a:endParaRPr lang="en-US" sz="3000" b="1">
              <a:solidFill>
                <a:schemeClr val="tx1"/>
              </a:solidFill>
            </a:endParaRPr>
          </a:p>
        </p:txBody>
      </p:sp>
      <p:sp>
        <p:nvSpPr>
          <p:cNvPr id="3" name="Text Box 2"/>
          <p:cNvSpPr txBox="1"/>
          <p:nvPr/>
        </p:nvSpPr>
        <p:spPr>
          <a:xfrm>
            <a:off x="161925" y="554990"/>
            <a:ext cx="7616825" cy="311150"/>
          </a:xfrm>
          <a:prstGeom prst="rect">
            <a:avLst/>
          </a:prstGeom>
          <a:noFill/>
        </p:spPr>
        <p:txBody>
          <a:bodyPr wrap="square" rtlCol="0">
            <a:noAutofit/>
          </a:bodyPr>
          <a:p>
            <a:r>
              <a:rPr lang="en-US" b="1"/>
              <a:t>3.8 Chức năng lọc và tìm kiếm ở giao diện Reactjs</a:t>
            </a:r>
            <a:endParaRPr lang="en-US" b="1"/>
          </a:p>
        </p:txBody>
      </p:sp>
      <p:sp>
        <p:nvSpPr>
          <p:cNvPr id="6" name="Text Box 5"/>
          <p:cNvSpPr txBox="1"/>
          <p:nvPr/>
        </p:nvSpPr>
        <p:spPr>
          <a:xfrm>
            <a:off x="3557270" y="6384290"/>
            <a:ext cx="5080000" cy="337185"/>
          </a:xfrm>
          <a:prstGeom prst="rect">
            <a:avLst/>
          </a:prstGeom>
          <a:noFill/>
          <a:ln w="9525">
            <a:noFill/>
          </a:ln>
        </p:spPr>
        <p:txBody>
          <a:bodyPr>
            <a:spAutoFit/>
          </a:bodyPr>
          <a:p>
            <a:pPr indent="0" algn="ctr"/>
            <a:r>
              <a:rPr lang="vi-VN" altLang="en-US" sz="1600">
                <a:latin typeface="Times New Roman" panose="02020603050405020304" charset="0"/>
              </a:rPr>
              <a:t>chức năng ở trang giao </a:t>
            </a:r>
            <a:r>
              <a:rPr lang="vi-VN" altLang="en-US" sz="1600">
                <a:latin typeface="Times New Roman" panose="02020603050405020304" charset="0"/>
              </a:rPr>
              <a:t>diện</a:t>
            </a:r>
            <a:endParaRPr lang="vi-VN" altLang="en-US" sz="1600">
              <a:latin typeface="Times New Roman" panose="02020603050405020304" charset="0"/>
            </a:endParaRPr>
          </a:p>
        </p:txBody>
      </p:sp>
      <p:pic>
        <p:nvPicPr>
          <p:cNvPr id="7" name="Picture 6"/>
          <p:cNvPicPr>
            <a:picLocks noChangeAspect="1"/>
          </p:cNvPicPr>
          <p:nvPr/>
        </p:nvPicPr>
        <p:blipFill>
          <a:blip r:embed="rId1"/>
          <a:stretch>
            <a:fillRect/>
          </a:stretch>
        </p:blipFill>
        <p:spPr>
          <a:xfrm>
            <a:off x="1132840" y="1004570"/>
            <a:ext cx="9460230" cy="535178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
        <p:nvSpPr>
          <p:cNvPr id="3" name="Cloud 2"/>
          <p:cNvSpPr/>
          <p:nvPr/>
        </p:nvSpPr>
        <p:spPr>
          <a:xfrm>
            <a:off x="2296795" y="1972310"/>
            <a:ext cx="3808095" cy="2620010"/>
          </a:xfrm>
          <a:prstGeom prst="cloud">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just"/>
            <a:r>
              <a:rPr lang="en-US">
                <a:solidFill>
                  <a:schemeClr val="tx1"/>
                </a:solidFill>
              </a:rPr>
              <a:t>Chức năng cập nhật sản phẩm như thông tin sản phẩm ở trang quản trị dành cho chủ cửa hàng, nhân viên hoặc người quản lý,…</a:t>
            </a:r>
            <a:endParaRPr lang="en-US">
              <a:solidFill>
                <a:schemeClr val="tx1"/>
              </a:solidFill>
            </a:endParaRPr>
          </a:p>
        </p:txBody>
      </p:sp>
      <p:sp>
        <p:nvSpPr>
          <p:cNvPr id="4" name="Cloud 3"/>
          <p:cNvSpPr/>
          <p:nvPr/>
        </p:nvSpPr>
        <p:spPr>
          <a:xfrm>
            <a:off x="5930900" y="3064510"/>
            <a:ext cx="5535930" cy="3291840"/>
          </a:xfrm>
          <a:prstGeom prst="cloud">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just"/>
            <a:r>
              <a:rPr lang="vi-VN" altLang="en-US" sz="1600">
                <a:solidFill>
                  <a:schemeClr val="tx1"/>
                </a:solidFill>
                <a:latin typeface="Arial" panose="020B0604020202020204" pitchFamily="34" charset="0"/>
                <a:cs typeface="Arial" panose="020B0604020202020204" pitchFamily="34" charset="0"/>
              </a:rPr>
              <a:t>Thành công tạo được thanh tìm kiếm với chức năng tìm kiếm sản phẩm có trong website bán hàng. Với giá cả, lọc được với các khoảng giá được lập trình như </a:t>
            </a:r>
            <a:endParaRPr lang="vi-VN" altLang="en-US" sz="1600">
              <a:solidFill>
                <a:schemeClr val="tx1"/>
              </a:solidFill>
              <a:latin typeface="Arial" panose="020B0604020202020204" pitchFamily="34" charset="0"/>
              <a:cs typeface="Arial" panose="020B0604020202020204" pitchFamily="34" charset="0"/>
            </a:endParaRPr>
          </a:p>
          <a:p>
            <a:pPr algn="just"/>
            <a:r>
              <a:rPr lang="vi-VN" altLang="en-US" sz="1600">
                <a:solidFill>
                  <a:schemeClr val="tx1"/>
                </a:solidFill>
                <a:latin typeface="Arial" panose="020B0604020202020204" pitchFamily="34" charset="0"/>
                <a:cs typeface="Arial" panose="020B0604020202020204" pitchFamily="34" charset="0"/>
              </a:rPr>
              <a:t>dưới năm triệu, khoảng năm đến mười triệu, … có thể thêm giá ở mức cao hơn.</a:t>
            </a:r>
            <a:endParaRPr lang="vi-VN" altLang="en-US" sz="1600">
              <a:solidFill>
                <a:schemeClr val="tx1"/>
              </a:solidFill>
              <a:latin typeface="Arial" panose="020B0604020202020204" pitchFamily="34" charset="0"/>
              <a:cs typeface="Arial" panose="020B0604020202020204" pitchFamily="34" charset="0"/>
            </a:endParaRPr>
          </a:p>
        </p:txBody>
      </p:sp>
      <p:sp>
        <p:nvSpPr>
          <p:cNvPr id="7" name="Cloud 6"/>
          <p:cNvSpPr/>
          <p:nvPr/>
        </p:nvSpPr>
        <p:spPr>
          <a:xfrm>
            <a:off x="8165465" y="-497840"/>
            <a:ext cx="2121535" cy="1390650"/>
          </a:xfrm>
          <a:prstGeom prst="cloud">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just"/>
            <a:endParaRPr lang="vi-VN" altLang="en-US">
              <a:solidFill>
                <a:schemeClr val="tx1"/>
              </a:solidFill>
              <a:latin typeface="Arial" panose="020B0604020202020204" pitchFamily="34" charset="0"/>
              <a:cs typeface="Arial" panose="020B0604020202020204" pitchFamily="34" charset="0"/>
            </a:endParaRPr>
          </a:p>
        </p:txBody>
      </p:sp>
      <p:sp>
        <p:nvSpPr>
          <p:cNvPr id="10" name="Cloud 9"/>
          <p:cNvSpPr/>
          <p:nvPr/>
        </p:nvSpPr>
        <p:spPr>
          <a:xfrm>
            <a:off x="-589915" y="5637530"/>
            <a:ext cx="2121535" cy="1390650"/>
          </a:xfrm>
          <a:prstGeom prst="cloud">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just"/>
            <a:endParaRPr lang="vi-VN" altLang="en-US">
              <a:solidFill>
                <a:schemeClr val="tx1"/>
              </a:solidFill>
              <a:latin typeface="Arial" panose="020B0604020202020204" pitchFamily="34" charset="0"/>
              <a:cs typeface="Arial" panose="020B0604020202020204" pitchFamily="34" charset="0"/>
            </a:endParaRPr>
          </a:p>
        </p:txBody>
      </p:sp>
      <p:sp>
        <p:nvSpPr>
          <p:cNvPr id="11" name="Cloud 10"/>
          <p:cNvSpPr/>
          <p:nvPr/>
        </p:nvSpPr>
        <p:spPr>
          <a:xfrm>
            <a:off x="5930900" y="782955"/>
            <a:ext cx="3177540" cy="1967865"/>
          </a:xfrm>
          <a:prstGeom prst="cloud">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just"/>
            <a:r>
              <a:rPr lang="vi-VN" altLang="en-US" sz="1400">
                <a:solidFill>
                  <a:schemeClr val="tx1"/>
                </a:solidFill>
                <a:latin typeface="Arial" panose="020B0604020202020204" pitchFamily="34" charset="0"/>
                <a:cs typeface="Arial" panose="020B0604020202020204" pitchFamily="34" charset="0"/>
              </a:rPr>
              <a:t>Giao diện chức năng xem thông tin đơn hàng mà khách hàng đã đặt ở giao diện người dùng ở trang quản trị.</a:t>
            </a:r>
            <a:endParaRPr lang="vi-VN" altLang="en-US" sz="1400">
              <a:solidFill>
                <a:schemeClr val="tx1"/>
              </a:solidFill>
              <a:latin typeface="Arial" panose="020B0604020202020204" pitchFamily="34" charset="0"/>
              <a:cs typeface="Arial" panose="020B0604020202020204" pitchFamily="34" charset="0"/>
            </a:endParaRPr>
          </a:p>
        </p:txBody>
      </p:sp>
      <p:sp>
        <p:nvSpPr>
          <p:cNvPr id="12" name="Cloud 11"/>
          <p:cNvSpPr/>
          <p:nvPr/>
        </p:nvSpPr>
        <p:spPr>
          <a:xfrm>
            <a:off x="1873885" y="4819650"/>
            <a:ext cx="3185795" cy="2270125"/>
          </a:xfrm>
          <a:prstGeom prst="cloud">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just"/>
            <a:r>
              <a:rPr lang="vi-VN" altLang="en-US" sz="1400">
                <a:solidFill>
                  <a:schemeClr val="tx1"/>
                </a:solidFill>
                <a:latin typeface="Arial" panose="020B0604020202020204" pitchFamily="34" charset="0"/>
                <a:cs typeface="Arial" panose="020B0604020202020204" pitchFamily="34" charset="0"/>
              </a:rPr>
              <a:t>Giao diện chức năng tìm kiếm theo Mã Sản Phẩm, Tên Sản Phẩm, Thể Loại, Nhà Sản Xuất, … ở trang quản trị.</a:t>
            </a:r>
            <a:endParaRPr lang="vi-VN" altLang="en-US" sz="1400">
              <a:solidFill>
                <a:schemeClr val="tx1"/>
              </a:solidFill>
              <a:latin typeface="Arial" panose="020B0604020202020204" pitchFamily="34" charset="0"/>
              <a:cs typeface="Arial" panose="020B0604020202020204" pitchFamily="34" charset="0"/>
            </a:endParaRPr>
          </a:p>
        </p:txBody>
      </p:sp>
      <p:sp>
        <p:nvSpPr>
          <p:cNvPr id="13" name="Cloud 12"/>
          <p:cNvSpPr/>
          <p:nvPr/>
        </p:nvSpPr>
        <p:spPr>
          <a:xfrm>
            <a:off x="-196215" y="177800"/>
            <a:ext cx="3218815" cy="2414905"/>
          </a:xfrm>
          <a:prstGeom prst="cloud">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just"/>
            <a:r>
              <a:rPr lang="vi-VN" altLang="en-US" sz="1400">
                <a:solidFill>
                  <a:schemeClr val="tx1"/>
                </a:solidFill>
                <a:latin typeface="Arial" panose="020B0604020202020204" pitchFamily="34" charset="0"/>
                <a:cs typeface="Arial" panose="020B0604020202020204" pitchFamily="34" charset="0"/>
              </a:rPr>
              <a:t>Thiết kế thành công trang người dùng bằng reactjs đơn giản, dễ tiếp cận với </a:t>
            </a:r>
            <a:endParaRPr lang="vi-VN" altLang="en-US" sz="1400">
              <a:solidFill>
                <a:schemeClr val="tx1"/>
              </a:solidFill>
              <a:latin typeface="Arial" panose="020B0604020202020204" pitchFamily="34" charset="0"/>
              <a:cs typeface="Arial" panose="020B0604020202020204" pitchFamily="34" charset="0"/>
            </a:endParaRPr>
          </a:p>
          <a:p>
            <a:pPr algn="just"/>
            <a:r>
              <a:rPr lang="vi-VN" altLang="en-US" sz="1400">
                <a:solidFill>
                  <a:schemeClr val="tx1"/>
                </a:solidFill>
                <a:latin typeface="Arial" panose="020B0604020202020204" pitchFamily="34" charset="0"/>
                <a:cs typeface="Arial" panose="020B0604020202020204" pitchFamily="34" charset="0"/>
              </a:rPr>
              <a:t>các chức năng cơ bản.</a:t>
            </a:r>
            <a:endParaRPr lang="vi-VN" altLang="en-US" sz="1400">
              <a:solidFill>
                <a:schemeClr val="tx1"/>
              </a:solidFill>
              <a:latin typeface="Arial" panose="020B0604020202020204" pitchFamily="34" charset="0"/>
              <a:cs typeface="Arial" panose="020B0604020202020204" pitchFamily="34" charset="0"/>
            </a:endParaRPr>
          </a:p>
        </p:txBody>
      </p:sp>
      <p:sp>
        <p:nvSpPr>
          <p:cNvPr id="14" name="Cloud 13"/>
          <p:cNvSpPr/>
          <p:nvPr/>
        </p:nvSpPr>
        <p:spPr>
          <a:xfrm>
            <a:off x="-1138555" y="3201670"/>
            <a:ext cx="2121535" cy="1390650"/>
          </a:xfrm>
          <a:prstGeom prst="cloud">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just"/>
            <a:endParaRPr lang="vi-VN" altLang="en-US">
              <a:solidFill>
                <a:schemeClr val="tx1"/>
              </a:solidFill>
              <a:latin typeface="Arial" panose="020B0604020202020204" pitchFamily="34" charset="0"/>
              <a:cs typeface="Arial" panose="020B0604020202020204" pitchFamily="34" charset="0"/>
            </a:endParaRPr>
          </a:p>
        </p:txBody>
      </p:sp>
      <p:sp>
        <p:nvSpPr>
          <p:cNvPr id="15" name="Cloud 14"/>
          <p:cNvSpPr/>
          <p:nvPr/>
        </p:nvSpPr>
        <p:spPr>
          <a:xfrm>
            <a:off x="3528695" y="-256540"/>
            <a:ext cx="2121535" cy="1390650"/>
          </a:xfrm>
          <a:prstGeom prst="cloud">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just"/>
            <a:endParaRPr lang="vi-VN" altLang="en-US">
              <a:solidFill>
                <a:schemeClr val="tx1"/>
              </a:solidFill>
              <a:latin typeface="Arial" panose="020B0604020202020204" pitchFamily="34" charset="0"/>
              <a:cs typeface="Arial" panose="020B0604020202020204" pitchFamily="34" charset="0"/>
            </a:endParaRPr>
          </a:p>
        </p:txBody>
      </p:sp>
      <p:sp>
        <p:nvSpPr>
          <p:cNvPr id="16" name="Cloud 15"/>
          <p:cNvSpPr/>
          <p:nvPr/>
        </p:nvSpPr>
        <p:spPr>
          <a:xfrm>
            <a:off x="9857740" y="892810"/>
            <a:ext cx="3094355" cy="1858010"/>
          </a:xfrm>
          <a:prstGeom prst="cloud">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just"/>
            <a:r>
              <a:rPr lang="vi-VN" altLang="en-US" sz="1400">
                <a:solidFill>
                  <a:schemeClr val="tx1"/>
                </a:solidFill>
                <a:latin typeface="Arial" panose="020B0604020202020204" pitchFamily="34" charset="0"/>
                <a:cs typeface="Arial" panose="020B0604020202020204" pitchFamily="34" charset="0"/>
                <a:sym typeface="+mn-ea"/>
              </a:rPr>
              <a:t>Giao diện xem thông tin sản tẩm, chức năng sửa và xóa sản phẩm ở trang quản trị.</a:t>
            </a:r>
            <a:endParaRPr lang="vi-VN" altLang="en-US" sz="1400">
              <a:solidFill>
                <a:schemeClr val="tx1"/>
              </a:solidFill>
              <a:latin typeface="Arial" panose="020B0604020202020204" pitchFamily="34" charset="0"/>
              <a:cs typeface="Arial" panose="020B0604020202020204" pitchFamily="34" charset="0"/>
            </a:endParaRPr>
          </a:p>
        </p:txBody>
      </p:sp>
      <p:sp>
        <p:nvSpPr>
          <p:cNvPr id="6" name="Text Box 5"/>
          <p:cNvSpPr txBox="1"/>
          <p:nvPr/>
        </p:nvSpPr>
        <p:spPr>
          <a:xfrm>
            <a:off x="-635" y="-15240"/>
            <a:ext cx="12192635" cy="553085"/>
          </a:xfrm>
          <a:prstGeom prst="rect">
            <a:avLst/>
          </a:prstGeom>
          <a:noFill/>
        </p:spPr>
        <p:txBody>
          <a:bodyPr wrap="square" rtlCol="0">
            <a:spAutoFit/>
          </a:bodyPr>
          <a:p>
            <a:pPr algn="ctr"/>
            <a:r>
              <a:rPr lang="en-US" sz="3000" b="1">
                <a:solidFill>
                  <a:schemeClr val="tx1"/>
                </a:solidFill>
              </a:rPr>
              <a:t>CHƯƠNG 4 : KẾT QUẢ NGHIÊN CỨU</a:t>
            </a:r>
            <a:endParaRPr lang="en-US" sz="3000" b="1">
              <a:solidFill>
                <a:schemeClr val="tx1"/>
              </a:solidFill>
            </a:endParaRPr>
          </a:p>
        </p:txBody>
      </p:sp>
      <p:sp>
        <p:nvSpPr>
          <p:cNvPr id="8" name="Cloud 7"/>
          <p:cNvSpPr/>
          <p:nvPr/>
        </p:nvSpPr>
        <p:spPr>
          <a:xfrm>
            <a:off x="5401945" y="6092190"/>
            <a:ext cx="2121535" cy="1390650"/>
          </a:xfrm>
          <a:prstGeom prst="cloud">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just"/>
            <a:endParaRPr lang="vi-VN" altLang="en-US">
              <a:solidFill>
                <a:schemeClr val="tx1"/>
              </a:solidFill>
              <a:latin typeface="Arial" panose="020B0604020202020204" pitchFamily="34" charset="0"/>
              <a:cs typeface="Arial" panose="020B0604020202020204" pitchFamily="34" charset="0"/>
            </a:endParaRPr>
          </a:p>
        </p:txBody>
      </p:sp>
      <p:sp>
        <p:nvSpPr>
          <p:cNvPr id="9" name="Cloud 8"/>
          <p:cNvSpPr/>
          <p:nvPr/>
        </p:nvSpPr>
        <p:spPr>
          <a:xfrm>
            <a:off x="10955020" y="5152390"/>
            <a:ext cx="2121535" cy="1390650"/>
          </a:xfrm>
          <a:prstGeom prst="cloud">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just"/>
            <a:endParaRPr lang="vi-VN" altLang="en-US">
              <a:solidFill>
                <a:schemeClr val="tx1"/>
              </a:solidFill>
              <a:latin typeface="Arial" panose="020B0604020202020204" pitchFamily="34" charset="0"/>
              <a:cs typeface="Arial"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p:pic>
        <p:nvPicPr>
          <p:cNvPr id="6" name="Picture 5" descr="dcacab44-8c00-4ceb-a383-0a8601c46b2b"/>
          <p:cNvPicPr>
            <a:picLocks noChangeAspect="1"/>
          </p:cNvPicPr>
          <p:nvPr/>
        </p:nvPicPr>
        <p:blipFill>
          <a:blip r:embed="rId1"/>
          <a:stretch>
            <a:fillRect/>
          </a:stretch>
        </p:blipFill>
        <p:spPr>
          <a:xfrm>
            <a:off x="4457700" y="4645660"/>
            <a:ext cx="2924810" cy="2056130"/>
          </a:xfrm>
          <a:prstGeom prst="rect">
            <a:avLst/>
          </a:prstGeom>
          <a:noFill/>
        </p:spPr>
      </p:pic>
      <p:sp>
        <p:nvSpPr>
          <p:cNvPr id="10" name="Text Box 9"/>
          <p:cNvSpPr txBox="1"/>
          <p:nvPr/>
        </p:nvSpPr>
        <p:spPr>
          <a:xfrm>
            <a:off x="-635" y="-15240"/>
            <a:ext cx="12192635" cy="553085"/>
          </a:xfrm>
          <a:prstGeom prst="rect">
            <a:avLst/>
          </a:prstGeom>
          <a:noFill/>
        </p:spPr>
        <p:txBody>
          <a:bodyPr wrap="square" rtlCol="0">
            <a:spAutoFit/>
          </a:bodyPr>
          <a:p>
            <a:pPr algn="ctr"/>
            <a:r>
              <a:rPr lang="en-US" sz="3000" b="1">
                <a:solidFill>
                  <a:schemeClr val="tx1"/>
                </a:solidFill>
              </a:rPr>
              <a:t>CHƯƠNG 5: KẾT LUẬN VÀ HƯỚNG PHÁT TRIỂN</a:t>
            </a:r>
            <a:endParaRPr lang="en-US" sz="3000" b="1">
              <a:solidFill>
                <a:schemeClr val="tx1"/>
              </a:solidFill>
            </a:endParaRPr>
          </a:p>
        </p:txBody>
      </p:sp>
      <p:sp>
        <p:nvSpPr>
          <p:cNvPr id="11" name="Text Box 10"/>
          <p:cNvSpPr txBox="1"/>
          <p:nvPr/>
        </p:nvSpPr>
        <p:spPr>
          <a:xfrm>
            <a:off x="164465" y="740410"/>
            <a:ext cx="4064000" cy="368300"/>
          </a:xfrm>
          <a:prstGeom prst="rect">
            <a:avLst/>
          </a:prstGeom>
          <a:noFill/>
        </p:spPr>
        <p:txBody>
          <a:bodyPr wrap="square" rtlCol="0">
            <a:spAutoFit/>
          </a:bodyPr>
          <a:p>
            <a:r>
              <a:rPr lang="en-US" b="1"/>
              <a:t>5.1 Kết Luận:</a:t>
            </a:r>
            <a:endParaRPr lang="en-US" b="1"/>
          </a:p>
        </p:txBody>
      </p:sp>
      <p:sp>
        <p:nvSpPr>
          <p:cNvPr id="12" name="Text Box 11"/>
          <p:cNvSpPr txBox="1"/>
          <p:nvPr/>
        </p:nvSpPr>
        <p:spPr>
          <a:xfrm>
            <a:off x="558165" y="1311275"/>
            <a:ext cx="3277235" cy="3199130"/>
          </a:xfrm>
          <a:prstGeom prst="rect">
            <a:avLst/>
          </a:prstGeom>
          <a:solidFill>
            <a:schemeClr val="bg1"/>
          </a:solidFill>
        </p:spPr>
        <p:txBody>
          <a:bodyPr wrap="square" rtlCol="0">
            <a:noAutofit/>
          </a:bodyPr>
          <a:p>
            <a:r>
              <a:rPr lang="en-US"/>
              <a:t>Dự án xây dựng website bán máy chơi game đã đạt được những kết quả tích cực và mang lại những đóng góp quan trọng trong quá trình triển khai và phát triển. Tôi đã thành công trong việc tạo ra một nền tảng thân thiện người dùng, giúp người </a:t>
            </a:r>
            <a:endParaRPr lang="en-US"/>
          </a:p>
          <a:p>
            <a:r>
              <a:rPr lang="en-US"/>
              <a:t>tiêu dùng dễ dàng tìm kiếm và mua sắm sản phẩm.</a:t>
            </a:r>
            <a:endParaRPr lang="en-US"/>
          </a:p>
        </p:txBody>
      </p:sp>
      <p:sp>
        <p:nvSpPr>
          <p:cNvPr id="13" name="Text Box 12"/>
          <p:cNvSpPr txBox="1"/>
          <p:nvPr/>
        </p:nvSpPr>
        <p:spPr>
          <a:xfrm>
            <a:off x="4457700" y="1361440"/>
            <a:ext cx="3277235" cy="3094990"/>
          </a:xfrm>
          <a:prstGeom prst="rect">
            <a:avLst/>
          </a:prstGeom>
          <a:solidFill>
            <a:schemeClr val="bg1"/>
          </a:solidFill>
        </p:spPr>
        <p:txBody>
          <a:bodyPr wrap="square" rtlCol="0">
            <a:noAutofit/>
          </a:bodyPr>
          <a:p>
            <a:r>
              <a:rPr lang="en-US"/>
              <a:t>Dự án xây dựng website bán máy chơi game đã đạt được những kết quả tích cực và mang lại những đóng góp quan trọng trong quá trình triển khai và phát triển. Tôi đã thành công trong việc tạo ra một nền tảng thân thiện người dùng, giúp người </a:t>
            </a:r>
            <a:endParaRPr lang="en-US"/>
          </a:p>
          <a:p>
            <a:r>
              <a:rPr lang="en-US"/>
              <a:t>tiêu dùng dễ dàng tìm kiếm và mua sắm sản phẩm.</a:t>
            </a:r>
            <a:endParaRPr lang="en-US"/>
          </a:p>
        </p:txBody>
      </p:sp>
      <p:sp>
        <p:nvSpPr>
          <p:cNvPr id="14" name="Text Box 13"/>
          <p:cNvSpPr txBox="1"/>
          <p:nvPr/>
        </p:nvSpPr>
        <p:spPr>
          <a:xfrm>
            <a:off x="8357235" y="1361440"/>
            <a:ext cx="3277235" cy="3094990"/>
          </a:xfrm>
          <a:prstGeom prst="rect">
            <a:avLst/>
          </a:prstGeom>
          <a:solidFill>
            <a:schemeClr val="bg1"/>
          </a:solidFill>
        </p:spPr>
        <p:txBody>
          <a:bodyPr wrap="square" rtlCol="0">
            <a:noAutofit/>
          </a:bodyPr>
          <a:p>
            <a:r>
              <a:rPr lang="en-US"/>
              <a:t>Không chỉ là thương mại điện tử, đây còn là nơi các game thủ có thể săn nhưng </a:t>
            </a:r>
            <a:endParaRPr lang="en-US"/>
          </a:p>
          <a:p>
            <a:r>
              <a:rPr lang="en-US"/>
              <a:t>bộ máy chất lượng cũng như được trải nghiệm một dịch vụ tuyệt vời mà trang web </a:t>
            </a:r>
            <a:endParaRPr lang="en-US"/>
          </a:p>
          <a:p>
            <a:r>
              <a:rPr lang="en-US"/>
              <a:t>mang lại, luôn cung cấp những bộ máy mới nhất, trải nghiệm mua sắm thú vị cho </a:t>
            </a:r>
            <a:endParaRPr lang="en-US"/>
          </a:p>
          <a:p>
            <a:r>
              <a:rPr lang="en-US"/>
              <a:t>người thích những cỗ máy chính hãng</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p:sp>
        <p:nvSpPr>
          <p:cNvPr id="5" name="Text Box 4"/>
          <p:cNvSpPr txBox="1"/>
          <p:nvPr/>
        </p:nvSpPr>
        <p:spPr>
          <a:xfrm>
            <a:off x="-635" y="84455"/>
            <a:ext cx="12192635" cy="553085"/>
          </a:xfrm>
          <a:prstGeom prst="rect">
            <a:avLst/>
          </a:prstGeom>
          <a:noFill/>
        </p:spPr>
        <p:txBody>
          <a:bodyPr wrap="square" rtlCol="0">
            <a:spAutoFit/>
          </a:bodyPr>
          <a:p>
            <a:pPr algn="ctr"/>
            <a:r>
              <a:rPr lang="en-US" sz="3000" b="1">
                <a:solidFill>
                  <a:schemeClr val="tx1"/>
                </a:solidFill>
              </a:rPr>
              <a:t>CHƯƠNG 5 : KẾT LUẬN VÀ HƯỚNG PHÁT TRIỂN</a:t>
            </a:r>
            <a:endParaRPr lang="en-US" sz="3000" b="1">
              <a:solidFill>
                <a:schemeClr val="tx1"/>
              </a:solidFill>
            </a:endParaRPr>
          </a:p>
        </p:txBody>
      </p:sp>
      <p:pic>
        <p:nvPicPr>
          <p:cNvPr id="4" name="Picture 3" descr="Instant"/>
          <p:cNvPicPr>
            <a:picLocks noChangeAspect="1"/>
          </p:cNvPicPr>
          <p:nvPr/>
        </p:nvPicPr>
        <p:blipFill>
          <a:blip r:embed="rId1"/>
          <a:stretch>
            <a:fillRect/>
          </a:stretch>
        </p:blipFill>
        <p:spPr>
          <a:xfrm>
            <a:off x="7997825" y="2697480"/>
            <a:ext cx="4739640" cy="3555365"/>
          </a:xfrm>
          <a:prstGeom prst="rect">
            <a:avLst/>
          </a:prstGeom>
        </p:spPr>
      </p:pic>
      <p:sp>
        <p:nvSpPr>
          <p:cNvPr id="7" name="Text Box 6"/>
          <p:cNvSpPr txBox="1"/>
          <p:nvPr/>
        </p:nvSpPr>
        <p:spPr>
          <a:xfrm>
            <a:off x="462915" y="1193165"/>
            <a:ext cx="10890250" cy="368300"/>
          </a:xfrm>
          <a:prstGeom prst="rect">
            <a:avLst/>
          </a:prstGeom>
          <a:noFill/>
        </p:spPr>
        <p:txBody>
          <a:bodyPr wrap="square" rtlCol="0">
            <a:spAutoFit/>
          </a:bodyPr>
          <a:p>
            <a:pPr algn="just"/>
            <a:r>
              <a:rPr lang="vi-VN" altLang="en-US">
                <a:latin typeface="Arial" panose="020B0604020202020204" pitchFamily="34" charset="0"/>
                <a:cs typeface="Arial" panose="020B0604020202020204" pitchFamily="34" charset="0"/>
              </a:rPr>
              <a:t>- Đ</a:t>
            </a:r>
            <a:r>
              <a:rPr lang="en-US">
                <a:latin typeface="Arial" panose="020B0604020202020204" pitchFamily="34" charset="0"/>
                <a:cs typeface="Arial" panose="020B0604020202020204" pitchFamily="34" charset="0"/>
              </a:rPr>
              <a:t>ồ án vẫn chưa có chức năng thêm vào giỏ hàng và quản lý các sản phẩm trong giỏ hàng</a:t>
            </a:r>
            <a:endParaRPr lang="en-US">
              <a:latin typeface="Arial" panose="020B0604020202020204" pitchFamily="34" charset="0"/>
              <a:cs typeface="Arial" panose="020B0604020202020204" pitchFamily="34" charset="0"/>
            </a:endParaRPr>
          </a:p>
        </p:txBody>
      </p:sp>
      <p:sp>
        <p:nvSpPr>
          <p:cNvPr id="8" name="Text Box 7"/>
          <p:cNvSpPr txBox="1"/>
          <p:nvPr/>
        </p:nvSpPr>
        <p:spPr>
          <a:xfrm>
            <a:off x="463550" y="1642110"/>
            <a:ext cx="10890250" cy="368300"/>
          </a:xfrm>
          <a:prstGeom prst="rect">
            <a:avLst/>
          </a:prstGeom>
          <a:noFill/>
        </p:spPr>
        <p:txBody>
          <a:bodyPr wrap="square" rtlCol="0">
            <a:spAutoFit/>
          </a:bodyPr>
          <a:p>
            <a:pPr algn="just"/>
            <a:r>
              <a:rPr lang="vi-VN" altLang="en-US">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rPr>
              <a:t>Chức năng đăng ký và đăng nhập tài khoản vẫn chưa được thêm vào</a:t>
            </a:r>
            <a:endParaRPr lang="en-US">
              <a:latin typeface="Arial" panose="020B0604020202020204" pitchFamily="34" charset="0"/>
              <a:cs typeface="Arial" panose="020B0604020202020204" pitchFamily="34" charset="0"/>
            </a:endParaRPr>
          </a:p>
        </p:txBody>
      </p:sp>
      <p:sp>
        <p:nvSpPr>
          <p:cNvPr id="10" name="Text Box 9"/>
          <p:cNvSpPr txBox="1"/>
          <p:nvPr/>
        </p:nvSpPr>
        <p:spPr>
          <a:xfrm>
            <a:off x="462915" y="2199640"/>
            <a:ext cx="9229725" cy="758825"/>
          </a:xfrm>
          <a:prstGeom prst="rect">
            <a:avLst/>
          </a:prstGeom>
          <a:noFill/>
        </p:spPr>
        <p:txBody>
          <a:bodyPr wrap="square" rtlCol="0">
            <a:noAutofit/>
          </a:bodyPr>
          <a:p>
            <a:pPr algn="just"/>
            <a:r>
              <a:rPr lang="vi-VN" altLang="en-US">
                <a:latin typeface="Arial" panose="020B0604020202020204" pitchFamily="34" charset="0"/>
                <a:cs typeface="Arial" panose="020B0604020202020204" pitchFamily="34" charset="0"/>
              </a:rPr>
              <a:t>- C</a:t>
            </a:r>
            <a:r>
              <a:rPr lang="en-US">
                <a:latin typeface="Arial" panose="020B0604020202020204" pitchFamily="34" charset="0"/>
                <a:cs typeface="Arial" panose="020B0604020202020204" pitchFamily="34" charset="0"/>
              </a:rPr>
              <a:t>hức năng kiểm tra đơn hàng dưới trang của người quản trị, kiểm tra đơn hàng nào đã được giao, đơn hàng nào chưa được giao</a:t>
            </a:r>
            <a:endParaRPr lang="en-US">
              <a:latin typeface="Arial" panose="020B0604020202020204" pitchFamily="34" charset="0"/>
              <a:cs typeface="Arial" panose="020B0604020202020204" pitchFamily="34" charset="0"/>
            </a:endParaRPr>
          </a:p>
        </p:txBody>
      </p:sp>
      <p:sp>
        <p:nvSpPr>
          <p:cNvPr id="12" name="Text Box 11"/>
          <p:cNvSpPr txBox="1"/>
          <p:nvPr/>
        </p:nvSpPr>
        <p:spPr>
          <a:xfrm>
            <a:off x="464185" y="2973705"/>
            <a:ext cx="9355455" cy="417830"/>
          </a:xfrm>
          <a:prstGeom prst="rect">
            <a:avLst/>
          </a:prstGeom>
          <a:noFill/>
        </p:spPr>
        <p:txBody>
          <a:bodyPr wrap="square" rtlCol="0">
            <a:noAutofit/>
          </a:bodyPr>
          <a:p>
            <a:pPr algn="just"/>
            <a:r>
              <a:rPr lang="vi-VN">
                <a:latin typeface="Arial" panose="020B0604020202020204" pitchFamily="34" charset="0"/>
                <a:cs typeface="Arial" panose="020B0604020202020204" pitchFamily="34" charset="0"/>
              </a:rPr>
              <a:t>- </a:t>
            </a:r>
            <a:r>
              <a:rPr>
                <a:latin typeface="Arial" panose="020B0604020202020204" pitchFamily="34" charset="0"/>
                <a:cs typeface="Arial" panose="020B0604020202020204" pitchFamily="34" charset="0"/>
              </a:rPr>
              <a:t>Giao diện website vẫn còn nhiều điều thiếu sót cần phải điều chỉnh.</a:t>
            </a:r>
            <a:endParaRPr>
              <a:latin typeface="Arial" panose="020B0604020202020204" pitchFamily="34" charset="0"/>
              <a:cs typeface="Arial" panose="020B0604020202020204" pitchFamily="34" charset="0"/>
            </a:endParaRPr>
          </a:p>
        </p:txBody>
      </p:sp>
      <p:sp>
        <p:nvSpPr>
          <p:cNvPr id="14" name="Text Box 13"/>
          <p:cNvSpPr txBox="1"/>
          <p:nvPr/>
        </p:nvSpPr>
        <p:spPr>
          <a:xfrm>
            <a:off x="462915" y="3489960"/>
            <a:ext cx="7534910" cy="417830"/>
          </a:xfrm>
          <a:prstGeom prst="rect">
            <a:avLst/>
          </a:prstGeom>
          <a:noFill/>
        </p:spPr>
        <p:txBody>
          <a:bodyPr wrap="square" rtlCol="0">
            <a:noAutofit/>
          </a:bodyPr>
          <a:p>
            <a:pPr algn="just"/>
            <a:r>
              <a:rPr lang="vi-VN">
                <a:latin typeface="Arial" panose="020B0604020202020204" pitchFamily="34" charset="0"/>
                <a:cs typeface="Arial" panose="020B0604020202020204" pitchFamily="34" charset="0"/>
              </a:rPr>
              <a:t>- Các tiêu chí để tìm kiếm hoặc lọc những thứ cần thiết cho cả người quản trị lẫn người dùng vẫn còn quá ít khiến trải nghiệm của người dùng có thể tệ đi, đó là một thiếu sót vô cùng lớn.</a:t>
            </a:r>
            <a:endParaRPr lang="vi-VN">
              <a:latin typeface="Arial" panose="020B0604020202020204" pitchFamily="34" charset="0"/>
              <a:cs typeface="Arial" panose="020B0604020202020204" pitchFamily="34" charset="0"/>
            </a:endParaRPr>
          </a:p>
        </p:txBody>
      </p:sp>
      <p:sp>
        <p:nvSpPr>
          <p:cNvPr id="15" name="Text Box 14"/>
          <p:cNvSpPr txBox="1"/>
          <p:nvPr/>
        </p:nvSpPr>
        <p:spPr>
          <a:xfrm>
            <a:off x="462915" y="4521200"/>
            <a:ext cx="6096000" cy="645160"/>
          </a:xfrm>
          <a:prstGeom prst="rect">
            <a:avLst/>
          </a:prstGeom>
          <a:noFill/>
        </p:spPr>
        <p:txBody>
          <a:bodyPr wrap="square" rtlCol="0" anchor="t">
            <a:spAutoFit/>
          </a:bodyPr>
          <a:p>
            <a:pPr algn="just"/>
            <a:r>
              <a:rPr lang="vi-VN" altLang="en-US"/>
              <a:t>- Số lượng sản phẩm chỉ có máy chơi game cùng nhà sản xuất, chưa có nhiều sản phẩm khác.</a:t>
            </a:r>
            <a:endParaRPr lang="vi-VN" altLang="en-US"/>
          </a:p>
        </p:txBody>
      </p:sp>
      <p:sp>
        <p:nvSpPr>
          <p:cNvPr id="17" name="Text Box 16"/>
          <p:cNvSpPr txBox="1"/>
          <p:nvPr/>
        </p:nvSpPr>
        <p:spPr>
          <a:xfrm>
            <a:off x="464185" y="5273040"/>
            <a:ext cx="6096000" cy="645160"/>
          </a:xfrm>
          <a:prstGeom prst="rect">
            <a:avLst/>
          </a:prstGeom>
          <a:noFill/>
        </p:spPr>
        <p:txBody>
          <a:bodyPr wrap="square" rtlCol="0" anchor="t">
            <a:spAutoFit/>
          </a:bodyPr>
          <a:p>
            <a:pPr algn="just"/>
            <a:r>
              <a:rPr lang="vi-VN" altLang="en-US">
                <a:latin typeface="Arial" panose="020B0604020202020204" pitchFamily="34" charset="0"/>
                <a:cs typeface="Arial" panose="020B0604020202020204" pitchFamily="34" charset="0"/>
              </a:rPr>
              <a:t>- Cơ sở dữ liệu còn khá ít và chưa đầy đủ thông tin cho sản phẩm.</a:t>
            </a:r>
            <a:endParaRPr lang="vi-VN" altLang="en-US">
              <a:latin typeface="Arial" panose="020B0604020202020204" pitchFamily="34" charset="0"/>
              <a:cs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
        <p:nvSpPr>
          <p:cNvPr id="5" name="Text Box 4"/>
          <p:cNvSpPr txBox="1"/>
          <p:nvPr/>
        </p:nvSpPr>
        <p:spPr>
          <a:xfrm>
            <a:off x="-635" y="84455"/>
            <a:ext cx="12192635" cy="553085"/>
          </a:xfrm>
          <a:prstGeom prst="rect">
            <a:avLst/>
          </a:prstGeom>
          <a:noFill/>
        </p:spPr>
        <p:txBody>
          <a:bodyPr wrap="square" rtlCol="0">
            <a:spAutoFit/>
          </a:bodyPr>
          <a:p>
            <a:pPr algn="ctr"/>
            <a:r>
              <a:rPr lang="en-US" sz="3000" b="1">
                <a:solidFill>
                  <a:schemeClr val="tx1"/>
                </a:solidFill>
              </a:rPr>
              <a:t>CHƯƠNG 5 : KẾT LUẬN VÀ HƯỚNG PHÁT TRIỂN</a:t>
            </a:r>
            <a:endParaRPr lang="en-US" sz="3000" b="1">
              <a:solidFill>
                <a:schemeClr val="tx1"/>
              </a:solidFill>
            </a:endParaRPr>
          </a:p>
        </p:txBody>
      </p:sp>
      <p:pic>
        <p:nvPicPr>
          <p:cNvPr id="3" name="Picture 2" descr="Front-end"/>
          <p:cNvPicPr>
            <a:picLocks noChangeAspect="1"/>
          </p:cNvPicPr>
          <p:nvPr/>
        </p:nvPicPr>
        <p:blipFill>
          <a:blip r:embed="rId1"/>
          <a:stretch>
            <a:fillRect/>
          </a:stretch>
        </p:blipFill>
        <p:spPr>
          <a:xfrm>
            <a:off x="6715760" y="1539240"/>
            <a:ext cx="5322570" cy="3992245"/>
          </a:xfrm>
          <a:prstGeom prst="rect">
            <a:avLst/>
          </a:prstGeom>
        </p:spPr>
      </p:pic>
      <p:sp>
        <p:nvSpPr>
          <p:cNvPr id="4" name="Rounded Rectangle 3"/>
          <p:cNvSpPr/>
          <p:nvPr/>
        </p:nvSpPr>
        <p:spPr>
          <a:xfrm>
            <a:off x="278130" y="1720215"/>
            <a:ext cx="6406515" cy="890270"/>
          </a:xfrm>
          <a:prstGeom prst="roundRect">
            <a:avLst/>
          </a:prstGeom>
          <a:solidFill>
            <a:schemeClr val="bg2">
              <a:lumMod val="5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2400"/>
              <a:t>Mở rộng sản phẩm</a:t>
            </a:r>
            <a:endParaRPr lang="en-US" sz="2400"/>
          </a:p>
        </p:txBody>
      </p:sp>
      <p:sp>
        <p:nvSpPr>
          <p:cNvPr id="6" name="Rounded Rectangle 5"/>
          <p:cNvSpPr/>
          <p:nvPr/>
        </p:nvSpPr>
        <p:spPr>
          <a:xfrm>
            <a:off x="278130" y="3089910"/>
            <a:ext cx="6406515" cy="890270"/>
          </a:xfrm>
          <a:prstGeom prst="roundRect">
            <a:avLst/>
          </a:prstGeom>
          <a:solidFill>
            <a:schemeClr val="bg2">
              <a:lumMod val="5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2400"/>
              <a:t>Tối ưu hóa trải nghiệm của người dùng</a:t>
            </a:r>
            <a:endParaRPr lang="en-US" sz="2400"/>
          </a:p>
        </p:txBody>
      </p:sp>
      <p:sp>
        <p:nvSpPr>
          <p:cNvPr id="7" name="Rounded Rectangle 6"/>
          <p:cNvSpPr/>
          <p:nvPr/>
        </p:nvSpPr>
        <p:spPr>
          <a:xfrm>
            <a:off x="309245" y="4641215"/>
            <a:ext cx="6406515" cy="890270"/>
          </a:xfrm>
          <a:prstGeom prst="roundRect">
            <a:avLst/>
          </a:prstGeom>
          <a:solidFill>
            <a:schemeClr val="bg2">
              <a:lumMod val="5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2400"/>
              <a:t> Mở rộng kiến thức</a:t>
            </a:r>
            <a:endParaRPr lang="en-US" sz="24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EF8FF"/>
        </a:solidFill>
        <a:effectLst/>
      </p:bgPr>
    </p:bg>
    <p:spTree>
      <p:nvGrpSpPr>
        <p:cNvPr id="1" name=""/>
        <p:cNvGrpSpPr/>
        <p:nvPr/>
      </p:nvGrpSpPr>
      <p:grpSpPr/>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pic>
        <p:nvPicPr>
          <p:cNvPr id="4" name="Picture 3" descr="Thanks For Watching"/>
          <p:cNvPicPr>
            <a:picLocks noChangeAspect="1"/>
          </p:cNvPicPr>
          <p:nvPr/>
        </p:nvPicPr>
        <p:blipFill>
          <a:blip r:embed="rId1"/>
          <a:stretch>
            <a:fillRect/>
          </a:stretch>
        </p:blipFill>
        <p:spPr>
          <a:xfrm>
            <a:off x="2872105" y="1010920"/>
            <a:ext cx="6448425" cy="483616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
        <p:nvSpPr>
          <p:cNvPr id="5" name="Text Box 4"/>
          <p:cNvSpPr txBox="1"/>
          <p:nvPr/>
        </p:nvSpPr>
        <p:spPr>
          <a:xfrm>
            <a:off x="3666490" y="116205"/>
            <a:ext cx="4859020" cy="553085"/>
          </a:xfrm>
          <a:prstGeom prst="rect">
            <a:avLst/>
          </a:prstGeom>
          <a:noFill/>
        </p:spPr>
        <p:txBody>
          <a:bodyPr wrap="square" rtlCol="0">
            <a:spAutoFit/>
          </a:bodyPr>
          <a:p>
            <a:pPr algn="ctr"/>
            <a:r>
              <a:rPr lang="en-US" sz="3000" b="1">
                <a:solidFill>
                  <a:schemeClr val="tx1"/>
                </a:solidFill>
              </a:rPr>
              <a:t>CHƯƠNG 1: TỔNG QUAN</a:t>
            </a:r>
            <a:endParaRPr lang="en-US" sz="3000" b="1">
              <a:solidFill>
                <a:schemeClr val="tx1"/>
              </a:solidFill>
            </a:endParaRPr>
          </a:p>
        </p:txBody>
      </p:sp>
      <p:sp>
        <p:nvSpPr>
          <p:cNvPr id="3" name="Cloud 2"/>
          <p:cNvSpPr/>
          <p:nvPr/>
        </p:nvSpPr>
        <p:spPr>
          <a:xfrm>
            <a:off x="1179830" y="1300480"/>
            <a:ext cx="4925695" cy="3291840"/>
          </a:xfrm>
          <a:prstGeom prst="cloud">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just"/>
            <a:r>
              <a:rPr lang="en-US">
                <a:solidFill>
                  <a:schemeClr val="tx1"/>
                </a:solidFill>
              </a:rPr>
              <a:t>Trong thời đại mà thị trường thương mại điện tử phát triển mạnh mẽ, và việc mua sắm trực tuyến trở thành xu hướng chủ đạo</a:t>
            </a:r>
            <a:endParaRPr lang="en-US">
              <a:solidFill>
                <a:schemeClr val="tx1"/>
              </a:solidFill>
            </a:endParaRPr>
          </a:p>
        </p:txBody>
      </p:sp>
      <p:sp>
        <p:nvSpPr>
          <p:cNvPr id="4" name="Cloud 3"/>
          <p:cNvSpPr/>
          <p:nvPr/>
        </p:nvSpPr>
        <p:spPr>
          <a:xfrm>
            <a:off x="5930900" y="3064510"/>
            <a:ext cx="5535930" cy="3291840"/>
          </a:xfrm>
          <a:prstGeom prst="cloud">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just"/>
            <a:r>
              <a:rPr lang="en-US">
                <a:solidFill>
                  <a:schemeClr val="tx1"/>
                </a:solidFill>
                <a:latin typeface="Arial" panose="020B0604020202020204" pitchFamily="34" charset="0"/>
                <a:cs typeface="Arial" panose="020B0604020202020204" pitchFamily="34" charset="0"/>
              </a:rPr>
              <a:t>Dự án không chỉ dừng lại ở việc cung cấp một trang web bán máy chơi game</a:t>
            </a:r>
            <a:r>
              <a:rPr lang="vi-VN" altLang="en-US">
                <a:solidFill>
                  <a:schemeClr val="tx1"/>
                </a:solidFill>
                <a:latin typeface="Arial" panose="020B0604020202020204" pitchFamily="34" charset="0"/>
                <a:cs typeface="Arial" panose="020B0604020202020204" pitchFamily="34" charset="0"/>
              </a:rPr>
              <a:t>, mà còn là cơ hội để tìm hiểu và thử nghiệm những công nghệ mới </a:t>
            </a:r>
            <a:endParaRPr lang="vi-VN" altLang="en-US">
              <a:solidFill>
                <a:schemeClr val="tx1"/>
              </a:solidFill>
              <a:latin typeface="Arial" panose="020B0604020202020204" pitchFamily="34" charset="0"/>
              <a:cs typeface="Arial" panose="020B0604020202020204" pitchFamily="34" charset="0"/>
            </a:endParaRPr>
          </a:p>
          <a:p>
            <a:pPr algn="just"/>
            <a:r>
              <a:rPr lang="vi-VN" altLang="en-US">
                <a:solidFill>
                  <a:schemeClr val="tx1"/>
                </a:solidFill>
                <a:latin typeface="Arial" panose="020B0604020202020204" pitchFamily="34" charset="0"/>
                <a:cs typeface="Arial" panose="020B0604020202020204" pitchFamily="34" charset="0"/>
              </a:rPr>
              <a:t>nhất để cải thiện hiệu suất, tính tiện nghi và bảo mật</a:t>
            </a:r>
            <a:endParaRPr lang="vi-VN" altLang="en-US">
              <a:solidFill>
                <a:schemeClr val="tx1"/>
              </a:solidFill>
              <a:latin typeface="Arial" panose="020B0604020202020204" pitchFamily="34" charset="0"/>
              <a:cs typeface="Arial" panose="020B0604020202020204" pitchFamily="34" charset="0"/>
            </a:endParaRPr>
          </a:p>
        </p:txBody>
      </p:sp>
      <p:sp>
        <p:nvSpPr>
          <p:cNvPr id="7" name="Cloud 6"/>
          <p:cNvSpPr/>
          <p:nvPr/>
        </p:nvSpPr>
        <p:spPr>
          <a:xfrm>
            <a:off x="8610600" y="-598170"/>
            <a:ext cx="2121535" cy="1390650"/>
          </a:xfrm>
          <a:prstGeom prst="cloud">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just"/>
            <a:endParaRPr lang="vi-VN" altLang="en-US">
              <a:solidFill>
                <a:schemeClr val="tx1"/>
              </a:solidFill>
              <a:latin typeface="Arial" panose="020B0604020202020204" pitchFamily="34" charset="0"/>
              <a:cs typeface="Arial" panose="020B0604020202020204" pitchFamily="34" charset="0"/>
            </a:endParaRPr>
          </a:p>
        </p:txBody>
      </p:sp>
      <p:sp>
        <p:nvSpPr>
          <p:cNvPr id="10" name="Cloud 9"/>
          <p:cNvSpPr/>
          <p:nvPr/>
        </p:nvSpPr>
        <p:spPr>
          <a:xfrm>
            <a:off x="447675" y="5223510"/>
            <a:ext cx="2121535" cy="1390650"/>
          </a:xfrm>
          <a:prstGeom prst="cloud">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just"/>
            <a:endParaRPr lang="vi-VN" altLang="en-US">
              <a:solidFill>
                <a:schemeClr val="tx1"/>
              </a:solidFill>
              <a:latin typeface="Arial" panose="020B0604020202020204" pitchFamily="34" charset="0"/>
              <a:cs typeface="Arial" panose="020B0604020202020204" pitchFamily="34" charset="0"/>
            </a:endParaRPr>
          </a:p>
        </p:txBody>
      </p:sp>
      <p:sp>
        <p:nvSpPr>
          <p:cNvPr id="11" name="Cloud 10"/>
          <p:cNvSpPr/>
          <p:nvPr/>
        </p:nvSpPr>
        <p:spPr>
          <a:xfrm>
            <a:off x="7358380" y="1233170"/>
            <a:ext cx="2121535" cy="1390650"/>
          </a:xfrm>
          <a:prstGeom prst="cloud">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just"/>
            <a:endParaRPr lang="vi-VN" altLang="en-US">
              <a:solidFill>
                <a:schemeClr val="tx1"/>
              </a:solidFill>
              <a:latin typeface="Arial" panose="020B0604020202020204" pitchFamily="34" charset="0"/>
              <a:cs typeface="Arial" panose="020B0604020202020204" pitchFamily="34" charset="0"/>
            </a:endParaRPr>
          </a:p>
        </p:txBody>
      </p:sp>
      <p:sp>
        <p:nvSpPr>
          <p:cNvPr id="12" name="Cloud 11"/>
          <p:cNvSpPr/>
          <p:nvPr/>
        </p:nvSpPr>
        <p:spPr>
          <a:xfrm>
            <a:off x="3301365" y="6061710"/>
            <a:ext cx="2121535" cy="1390650"/>
          </a:xfrm>
          <a:prstGeom prst="cloud">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just"/>
            <a:endParaRPr lang="vi-VN" altLang="en-US">
              <a:solidFill>
                <a:schemeClr val="tx1"/>
              </a:solidFill>
              <a:latin typeface="Arial" panose="020B0604020202020204" pitchFamily="34" charset="0"/>
              <a:cs typeface="Arial" panose="020B0604020202020204" pitchFamily="34" charset="0"/>
            </a:endParaRPr>
          </a:p>
        </p:txBody>
      </p:sp>
      <p:sp>
        <p:nvSpPr>
          <p:cNvPr id="13" name="Cloud 12"/>
          <p:cNvSpPr/>
          <p:nvPr/>
        </p:nvSpPr>
        <p:spPr>
          <a:xfrm>
            <a:off x="-589915" y="-441960"/>
            <a:ext cx="2121535" cy="1390650"/>
          </a:xfrm>
          <a:prstGeom prst="cloud">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just"/>
            <a:endParaRPr lang="vi-VN" altLang="en-US">
              <a:solidFill>
                <a:schemeClr val="tx1"/>
              </a:solidFill>
              <a:latin typeface="Arial" panose="020B0604020202020204" pitchFamily="34" charset="0"/>
              <a:cs typeface="Arial" panose="020B0604020202020204" pitchFamily="34" charset="0"/>
            </a:endParaRPr>
          </a:p>
        </p:txBody>
      </p:sp>
      <p:sp>
        <p:nvSpPr>
          <p:cNvPr id="14" name="Cloud 13"/>
          <p:cNvSpPr/>
          <p:nvPr/>
        </p:nvSpPr>
        <p:spPr>
          <a:xfrm>
            <a:off x="-1138555" y="3201670"/>
            <a:ext cx="2121535" cy="1390650"/>
          </a:xfrm>
          <a:prstGeom prst="cloud">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just"/>
            <a:endParaRPr lang="vi-VN" altLang="en-US">
              <a:solidFill>
                <a:schemeClr val="tx1"/>
              </a:solidFill>
              <a:latin typeface="Arial" panose="020B0604020202020204" pitchFamily="34" charset="0"/>
              <a:cs typeface="Arial" panose="020B0604020202020204" pitchFamily="34" charset="0"/>
            </a:endParaRPr>
          </a:p>
        </p:txBody>
      </p:sp>
      <p:sp>
        <p:nvSpPr>
          <p:cNvPr id="15" name="Cloud 14"/>
          <p:cNvSpPr/>
          <p:nvPr/>
        </p:nvSpPr>
        <p:spPr>
          <a:xfrm>
            <a:off x="3301365" y="-1212850"/>
            <a:ext cx="2121535" cy="1390650"/>
          </a:xfrm>
          <a:prstGeom prst="cloud">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just"/>
            <a:endParaRPr lang="vi-VN" altLang="en-US">
              <a:solidFill>
                <a:schemeClr val="tx1"/>
              </a:solidFill>
              <a:latin typeface="Arial" panose="020B0604020202020204" pitchFamily="34" charset="0"/>
              <a:cs typeface="Arial" panose="020B0604020202020204" pitchFamily="34" charset="0"/>
            </a:endParaRPr>
          </a:p>
        </p:txBody>
      </p:sp>
      <p:sp>
        <p:nvSpPr>
          <p:cNvPr id="16" name="Cloud 15"/>
          <p:cNvSpPr/>
          <p:nvPr/>
        </p:nvSpPr>
        <p:spPr>
          <a:xfrm>
            <a:off x="10830560" y="1360170"/>
            <a:ext cx="2121535" cy="1390650"/>
          </a:xfrm>
          <a:prstGeom prst="cloud">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just"/>
            <a:endParaRPr lang="vi-VN" altLang="en-US">
              <a:solidFill>
                <a:schemeClr val="tx1"/>
              </a:solidFill>
              <a:latin typeface="Arial" panose="020B0604020202020204" pitchFamily="34" charset="0"/>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
        <p:nvSpPr>
          <p:cNvPr id="5" name="Text Box 4"/>
          <p:cNvSpPr txBox="1"/>
          <p:nvPr/>
        </p:nvSpPr>
        <p:spPr>
          <a:xfrm>
            <a:off x="2536190" y="116205"/>
            <a:ext cx="7119620" cy="553085"/>
          </a:xfrm>
          <a:prstGeom prst="rect">
            <a:avLst/>
          </a:prstGeom>
          <a:noFill/>
        </p:spPr>
        <p:txBody>
          <a:bodyPr wrap="square" rtlCol="0">
            <a:spAutoFit/>
          </a:bodyPr>
          <a:p>
            <a:pPr algn="ctr"/>
            <a:r>
              <a:rPr lang="en-US" sz="3000" b="1">
                <a:solidFill>
                  <a:schemeClr val="tx1"/>
                </a:solidFill>
              </a:rPr>
              <a:t>CHƯƠNG 2 : NGHIÊN CỨU LÝ THUYẾT</a:t>
            </a:r>
            <a:endParaRPr lang="en-US" sz="3000" b="1">
              <a:solidFill>
                <a:schemeClr val="tx1"/>
              </a:solidFill>
            </a:endParaRPr>
          </a:p>
        </p:txBody>
      </p:sp>
      <p:sp>
        <p:nvSpPr>
          <p:cNvPr id="3" name="Text Box 2"/>
          <p:cNvSpPr txBox="1"/>
          <p:nvPr/>
        </p:nvSpPr>
        <p:spPr>
          <a:xfrm>
            <a:off x="161925" y="755015"/>
            <a:ext cx="5635625" cy="311150"/>
          </a:xfrm>
          <a:prstGeom prst="rect">
            <a:avLst/>
          </a:prstGeom>
          <a:noFill/>
        </p:spPr>
        <p:txBody>
          <a:bodyPr wrap="square" rtlCol="0">
            <a:noAutofit/>
          </a:bodyPr>
          <a:p>
            <a:r>
              <a:rPr lang="en-US" b="1"/>
              <a:t>2.1 Kiến thức cơ bản về Nodejs, Reactjs và MySQL</a:t>
            </a:r>
            <a:endParaRPr lang="en-US" b="1"/>
          </a:p>
        </p:txBody>
      </p:sp>
      <p:sp>
        <p:nvSpPr>
          <p:cNvPr id="4" name="Text Box 3"/>
          <p:cNvSpPr txBox="1"/>
          <p:nvPr/>
        </p:nvSpPr>
        <p:spPr>
          <a:xfrm>
            <a:off x="547370" y="1151890"/>
            <a:ext cx="5635625" cy="311150"/>
          </a:xfrm>
          <a:prstGeom prst="rect">
            <a:avLst/>
          </a:prstGeom>
          <a:noFill/>
        </p:spPr>
        <p:txBody>
          <a:bodyPr wrap="square" rtlCol="0">
            <a:noAutofit/>
          </a:bodyPr>
          <a:p>
            <a:r>
              <a:rPr lang="en-US" sz="1600"/>
              <a:t>2.1.1 Nodejs: Môi trường, nền tảng thực thi đa chức năng.</a:t>
            </a:r>
            <a:endParaRPr lang="en-US" sz="1600"/>
          </a:p>
        </p:txBody>
      </p:sp>
      <p:sp>
        <p:nvSpPr>
          <p:cNvPr id="7" name="Text Box 6"/>
          <p:cNvSpPr txBox="1"/>
          <p:nvPr/>
        </p:nvSpPr>
        <p:spPr>
          <a:xfrm>
            <a:off x="624205" y="1548765"/>
            <a:ext cx="11568430" cy="719455"/>
          </a:xfrm>
          <a:prstGeom prst="rect">
            <a:avLst/>
          </a:prstGeom>
          <a:noFill/>
        </p:spPr>
        <p:txBody>
          <a:bodyPr wrap="square" rtlCol="0">
            <a:noAutofit/>
          </a:bodyPr>
          <a:p>
            <a:pPr indent="457200" algn="just"/>
            <a:r>
              <a:rPr lang="en-US" sz="1500"/>
              <a:t>Nodejs, được xây dựng dựa trên Chrome's V8 JavaScript Engine, là một môi trường thực thi mã nguồn mở, hỗ trợ việc xây dựng ứng dụng mạng có khả năng mở rộng cao.</a:t>
            </a:r>
            <a:endParaRPr lang="en-US" sz="1500"/>
          </a:p>
          <a:p>
            <a:pPr indent="457200" algn="just"/>
            <a:r>
              <a:rPr lang="en-US" sz="1500"/>
              <a:t>Nodejs đặc trưng bởi khả năng không chỉ sử dụng mã nguồn mở mà còn xử lý đa nhiệm và không đồng bộ, giúp hệ thống xử lý nhiều yêu cầu cùng lúc mà không làm giảm hiệu suất.</a:t>
            </a:r>
            <a:endParaRPr lang="en-US" sz="1500"/>
          </a:p>
          <a:p>
            <a:pPr indent="457200" algn="just"/>
            <a:endParaRPr lang="en-US" sz="1500"/>
          </a:p>
          <a:p>
            <a:pPr algn="just"/>
            <a:endParaRPr lang="en-US" sz="1500"/>
          </a:p>
          <a:p>
            <a:pPr algn="just"/>
            <a:endParaRPr lang="en-US" sz="1500"/>
          </a:p>
          <a:p>
            <a:pPr algn="just"/>
            <a:r>
              <a:rPr lang="en-US" sz="1500"/>
              <a:t> </a:t>
            </a:r>
            <a:endParaRPr lang="en-US" sz="1500"/>
          </a:p>
        </p:txBody>
      </p:sp>
      <p:sp>
        <p:nvSpPr>
          <p:cNvPr id="8" name="Rectangles 7"/>
          <p:cNvSpPr/>
          <p:nvPr/>
        </p:nvSpPr>
        <p:spPr>
          <a:xfrm>
            <a:off x="7189470" y="3087370"/>
            <a:ext cx="4456430" cy="3683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solidFill>
                  <a:schemeClr val="tx1"/>
                </a:solidFill>
              </a:rPr>
              <a:t>JavaScript Everywhere</a:t>
            </a:r>
            <a:endParaRPr lang="en-US">
              <a:solidFill>
                <a:schemeClr val="tx1"/>
              </a:solidFill>
            </a:endParaRPr>
          </a:p>
        </p:txBody>
      </p:sp>
      <p:sp>
        <p:nvSpPr>
          <p:cNvPr id="9" name="Rectangles 8"/>
          <p:cNvSpPr/>
          <p:nvPr/>
        </p:nvSpPr>
        <p:spPr>
          <a:xfrm>
            <a:off x="7189470" y="3772535"/>
            <a:ext cx="4448175" cy="33591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solidFill>
                  <a:schemeClr val="tx1"/>
                </a:solidFill>
              </a:rPr>
              <a:t>Non-Blocking I/O</a:t>
            </a:r>
            <a:endParaRPr lang="en-US">
              <a:solidFill>
                <a:schemeClr val="tx1"/>
              </a:solidFill>
            </a:endParaRPr>
          </a:p>
        </p:txBody>
      </p:sp>
      <p:sp>
        <p:nvSpPr>
          <p:cNvPr id="10" name="Rectangles 9"/>
          <p:cNvSpPr/>
          <p:nvPr/>
        </p:nvSpPr>
        <p:spPr>
          <a:xfrm>
            <a:off x="7189470" y="4425315"/>
            <a:ext cx="4425315" cy="33274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solidFill>
                  <a:schemeClr val="tx1"/>
                </a:solidFill>
              </a:rPr>
              <a:t>NPM (Node Package Manager)</a:t>
            </a:r>
            <a:endParaRPr lang="en-US">
              <a:solidFill>
                <a:schemeClr val="tx1"/>
              </a:solidFill>
            </a:endParaRPr>
          </a:p>
        </p:txBody>
      </p:sp>
      <p:sp>
        <p:nvSpPr>
          <p:cNvPr id="11" name="Rectangles 10"/>
          <p:cNvSpPr/>
          <p:nvPr/>
        </p:nvSpPr>
        <p:spPr>
          <a:xfrm>
            <a:off x="7199630" y="5025390"/>
            <a:ext cx="4446270" cy="41465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solidFill>
                  <a:schemeClr val="tx1"/>
                </a:solidFill>
              </a:rPr>
              <a:t>Server-Side Development</a:t>
            </a:r>
            <a:endParaRPr lang="en-US">
              <a:solidFill>
                <a:schemeClr val="tx1"/>
              </a:solidFill>
            </a:endParaRPr>
          </a:p>
        </p:txBody>
      </p:sp>
      <p:sp>
        <p:nvSpPr>
          <p:cNvPr id="13" name="Rectangles 12"/>
          <p:cNvSpPr/>
          <p:nvPr/>
        </p:nvSpPr>
        <p:spPr>
          <a:xfrm>
            <a:off x="7199630" y="5727700"/>
            <a:ext cx="4456430" cy="33909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solidFill>
                  <a:schemeClr val="tx1"/>
                </a:solidFill>
              </a:rPr>
              <a:t>Cross-Platform</a:t>
            </a:r>
            <a:endParaRPr lang="en-US">
              <a:solidFill>
                <a:schemeClr val="tx1"/>
              </a:solidFill>
            </a:endParaRPr>
          </a:p>
        </p:txBody>
      </p:sp>
      <p:cxnSp>
        <p:nvCxnSpPr>
          <p:cNvPr id="15" name="Straight Arrow Connector 14"/>
          <p:cNvCxnSpPr>
            <a:stCxn id="14" idx="3"/>
            <a:endCxn id="8" idx="1"/>
          </p:cNvCxnSpPr>
          <p:nvPr/>
        </p:nvCxnSpPr>
        <p:spPr>
          <a:xfrm flipV="1">
            <a:off x="5920105" y="3271520"/>
            <a:ext cx="1269365" cy="132397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6" name="Straight Arrow Connector 15"/>
          <p:cNvCxnSpPr>
            <a:stCxn id="14" idx="3"/>
            <a:endCxn id="9" idx="1"/>
          </p:cNvCxnSpPr>
          <p:nvPr/>
        </p:nvCxnSpPr>
        <p:spPr>
          <a:xfrm flipV="1">
            <a:off x="5920105" y="3940810"/>
            <a:ext cx="1269365" cy="65468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7" name="Straight Arrow Connector 16"/>
          <p:cNvCxnSpPr>
            <a:stCxn id="14" idx="3"/>
            <a:endCxn id="10" idx="1"/>
          </p:cNvCxnSpPr>
          <p:nvPr/>
        </p:nvCxnSpPr>
        <p:spPr>
          <a:xfrm flipV="1">
            <a:off x="5920105" y="4591685"/>
            <a:ext cx="1269365" cy="381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8" name="Straight Arrow Connector 17"/>
          <p:cNvCxnSpPr>
            <a:stCxn id="14" idx="3"/>
            <a:endCxn id="11" idx="1"/>
          </p:cNvCxnSpPr>
          <p:nvPr/>
        </p:nvCxnSpPr>
        <p:spPr>
          <a:xfrm>
            <a:off x="5920105" y="4595495"/>
            <a:ext cx="1279525" cy="63754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9" name="Straight Arrow Connector 18"/>
          <p:cNvCxnSpPr>
            <a:stCxn id="14" idx="3"/>
            <a:endCxn id="13" idx="1"/>
          </p:cNvCxnSpPr>
          <p:nvPr/>
        </p:nvCxnSpPr>
        <p:spPr>
          <a:xfrm>
            <a:off x="5920105" y="4595495"/>
            <a:ext cx="1279525" cy="130175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pic>
        <p:nvPicPr>
          <p:cNvPr id="12" name="Picture 11"/>
          <p:cNvPicPr>
            <a:picLocks noChangeAspect="1"/>
          </p:cNvPicPr>
          <p:nvPr/>
        </p:nvPicPr>
        <p:blipFill>
          <a:blip r:embed="rId1"/>
          <a:srcRect t="11832" r="1032" b="5184"/>
          <a:stretch>
            <a:fillRect/>
          </a:stretch>
        </p:blipFill>
        <p:spPr>
          <a:xfrm>
            <a:off x="161925" y="2917190"/>
            <a:ext cx="6290310" cy="334835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
        <p:nvSpPr>
          <p:cNvPr id="5" name="Text Box 4"/>
          <p:cNvSpPr txBox="1"/>
          <p:nvPr/>
        </p:nvSpPr>
        <p:spPr>
          <a:xfrm>
            <a:off x="2536190" y="116205"/>
            <a:ext cx="7119620" cy="553085"/>
          </a:xfrm>
          <a:prstGeom prst="rect">
            <a:avLst/>
          </a:prstGeom>
          <a:noFill/>
        </p:spPr>
        <p:txBody>
          <a:bodyPr wrap="square" rtlCol="0">
            <a:spAutoFit/>
          </a:bodyPr>
          <a:p>
            <a:pPr algn="ctr"/>
            <a:r>
              <a:rPr lang="en-US" sz="3000" b="1">
                <a:solidFill>
                  <a:schemeClr val="tx1"/>
                </a:solidFill>
              </a:rPr>
              <a:t>CHƯƠNG 2 : NGHIÊN CỨU LÝ THUYẾT</a:t>
            </a:r>
            <a:endParaRPr lang="en-US" sz="3000" b="1">
              <a:solidFill>
                <a:schemeClr val="tx1"/>
              </a:solidFill>
            </a:endParaRPr>
          </a:p>
        </p:txBody>
      </p:sp>
      <p:sp>
        <p:nvSpPr>
          <p:cNvPr id="3" name="Text Box 2"/>
          <p:cNvSpPr txBox="1"/>
          <p:nvPr/>
        </p:nvSpPr>
        <p:spPr>
          <a:xfrm>
            <a:off x="161925" y="755015"/>
            <a:ext cx="5635625" cy="311150"/>
          </a:xfrm>
          <a:prstGeom prst="rect">
            <a:avLst/>
          </a:prstGeom>
          <a:noFill/>
        </p:spPr>
        <p:txBody>
          <a:bodyPr wrap="square" rtlCol="0">
            <a:noAutofit/>
          </a:bodyPr>
          <a:p>
            <a:r>
              <a:rPr lang="en-US" b="1"/>
              <a:t>2.1 Kiến thức cơ bản về Nodejs, Reactjs và MySQL</a:t>
            </a:r>
            <a:endParaRPr lang="en-US" b="1"/>
          </a:p>
        </p:txBody>
      </p:sp>
      <p:sp>
        <p:nvSpPr>
          <p:cNvPr id="4" name="Text Box 3"/>
          <p:cNvSpPr txBox="1"/>
          <p:nvPr/>
        </p:nvSpPr>
        <p:spPr>
          <a:xfrm>
            <a:off x="547370" y="1151890"/>
            <a:ext cx="5635625" cy="311150"/>
          </a:xfrm>
          <a:prstGeom prst="rect">
            <a:avLst/>
          </a:prstGeom>
          <a:noFill/>
        </p:spPr>
        <p:txBody>
          <a:bodyPr wrap="square" rtlCol="0">
            <a:noAutofit/>
          </a:bodyPr>
          <a:p>
            <a:r>
              <a:rPr lang="en-US" sz="1600" b="1"/>
              <a:t>2.1.2 Reactjs: Framework thiết kế giao diện cực mạnh mẽ</a:t>
            </a:r>
            <a:endParaRPr lang="en-US" sz="1600" b="1"/>
          </a:p>
        </p:txBody>
      </p:sp>
      <p:sp>
        <p:nvSpPr>
          <p:cNvPr id="7" name="Text Box 6"/>
          <p:cNvSpPr txBox="1"/>
          <p:nvPr/>
        </p:nvSpPr>
        <p:spPr>
          <a:xfrm>
            <a:off x="624205" y="1515110"/>
            <a:ext cx="11568430" cy="639445"/>
          </a:xfrm>
          <a:prstGeom prst="rect">
            <a:avLst/>
          </a:prstGeom>
          <a:noFill/>
        </p:spPr>
        <p:txBody>
          <a:bodyPr wrap="square" rtlCol="0">
            <a:noAutofit/>
          </a:bodyPr>
          <a:p>
            <a:pPr indent="457200" algn="just"/>
            <a:r>
              <a:rPr lang="en-US" sz="1500"/>
              <a:t>Reactjs là một thư viện JavaScript được phát triển bởi Facebook, thiết kế để xây dựng giao diện người dùng đơn trang (Single Page Applications). Sự linh hoạt của React.js đến từ cách nó quản lý trạng thái và cập nhật giao diện người dùng mà không làm tải lại toàn bộ trang web, cung cấp trải nghiệm người dùng mượt mà và nhanh chóng.</a:t>
            </a:r>
            <a:endParaRPr lang="en-US" sz="1500"/>
          </a:p>
        </p:txBody>
      </p:sp>
      <p:sp>
        <p:nvSpPr>
          <p:cNvPr id="8" name="Rectangles 7"/>
          <p:cNvSpPr/>
          <p:nvPr/>
        </p:nvSpPr>
        <p:spPr>
          <a:xfrm>
            <a:off x="8123555" y="2353945"/>
            <a:ext cx="3333750" cy="49466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solidFill>
                  <a:schemeClr val="tx1"/>
                </a:solidFill>
                <a:sym typeface="+mn-ea"/>
              </a:rPr>
              <a:t>Components</a:t>
            </a:r>
            <a:endParaRPr lang="en-US">
              <a:solidFill>
                <a:schemeClr val="tx1"/>
              </a:solidFill>
              <a:sym typeface="+mn-ea"/>
            </a:endParaRPr>
          </a:p>
        </p:txBody>
      </p:sp>
      <p:cxnSp>
        <p:nvCxnSpPr>
          <p:cNvPr id="15" name="Straight Arrow Connector 14"/>
          <p:cNvCxnSpPr>
            <a:stCxn id="14" idx="3"/>
            <a:endCxn id="8" idx="1"/>
          </p:cNvCxnSpPr>
          <p:nvPr/>
        </p:nvCxnSpPr>
        <p:spPr>
          <a:xfrm flipV="1">
            <a:off x="2036445" y="2601595"/>
            <a:ext cx="6087110" cy="198501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12" name="Rectangles 11"/>
          <p:cNvSpPr/>
          <p:nvPr/>
        </p:nvSpPr>
        <p:spPr>
          <a:xfrm>
            <a:off x="8123555" y="3086100"/>
            <a:ext cx="3333750" cy="49466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solidFill>
                  <a:schemeClr val="tx1"/>
                </a:solidFill>
              </a:rPr>
              <a:t>Virtual DOM</a:t>
            </a:r>
            <a:endParaRPr lang="en-US">
              <a:solidFill>
                <a:schemeClr val="tx1"/>
              </a:solidFill>
            </a:endParaRPr>
          </a:p>
        </p:txBody>
      </p:sp>
      <p:sp>
        <p:nvSpPr>
          <p:cNvPr id="20" name="Rectangles 19"/>
          <p:cNvSpPr/>
          <p:nvPr/>
        </p:nvSpPr>
        <p:spPr>
          <a:xfrm>
            <a:off x="8123555" y="3836035"/>
            <a:ext cx="3333750" cy="49466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solidFill>
                  <a:schemeClr val="tx1"/>
                </a:solidFill>
              </a:rPr>
              <a:t>JSX (JavaScript XML)</a:t>
            </a:r>
            <a:endParaRPr lang="en-US">
              <a:solidFill>
                <a:schemeClr val="tx1"/>
              </a:solidFill>
            </a:endParaRPr>
          </a:p>
        </p:txBody>
      </p:sp>
      <p:sp>
        <p:nvSpPr>
          <p:cNvPr id="21" name="Rectangles 20"/>
          <p:cNvSpPr/>
          <p:nvPr/>
        </p:nvSpPr>
        <p:spPr>
          <a:xfrm>
            <a:off x="8123555" y="4585970"/>
            <a:ext cx="3333750" cy="49466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solidFill>
                  <a:schemeClr val="tx1"/>
                </a:solidFill>
              </a:rPr>
              <a:t>React Router</a:t>
            </a:r>
            <a:endParaRPr lang="en-US">
              <a:solidFill>
                <a:schemeClr val="tx1"/>
              </a:solidFill>
            </a:endParaRPr>
          </a:p>
        </p:txBody>
      </p:sp>
      <p:sp>
        <p:nvSpPr>
          <p:cNvPr id="22" name="Rectangles 21"/>
          <p:cNvSpPr/>
          <p:nvPr/>
        </p:nvSpPr>
        <p:spPr>
          <a:xfrm>
            <a:off x="8123555" y="5205095"/>
            <a:ext cx="3333750" cy="49466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solidFill>
                  <a:schemeClr val="tx1"/>
                </a:solidFill>
              </a:rPr>
              <a:t>Ecosystem và Thư viện</a:t>
            </a:r>
            <a:endParaRPr lang="en-US">
              <a:solidFill>
                <a:schemeClr val="tx1"/>
              </a:solidFill>
            </a:endParaRPr>
          </a:p>
        </p:txBody>
      </p:sp>
      <p:sp>
        <p:nvSpPr>
          <p:cNvPr id="23" name="Rectangles 22"/>
          <p:cNvSpPr/>
          <p:nvPr/>
        </p:nvSpPr>
        <p:spPr>
          <a:xfrm>
            <a:off x="8123555" y="5898515"/>
            <a:ext cx="3333750" cy="49466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solidFill>
                  <a:schemeClr val="tx1"/>
                </a:solidFill>
              </a:rPr>
              <a:t>Community và Hỗ trợ</a:t>
            </a:r>
            <a:endParaRPr lang="en-US">
              <a:solidFill>
                <a:schemeClr val="tx1"/>
              </a:solidFill>
            </a:endParaRPr>
          </a:p>
        </p:txBody>
      </p:sp>
      <p:cxnSp>
        <p:nvCxnSpPr>
          <p:cNvPr id="24" name="Straight Arrow Connector 23"/>
          <p:cNvCxnSpPr>
            <a:stCxn id="14" idx="3"/>
            <a:endCxn id="12" idx="1"/>
          </p:cNvCxnSpPr>
          <p:nvPr/>
        </p:nvCxnSpPr>
        <p:spPr>
          <a:xfrm flipV="1">
            <a:off x="2036445" y="3333750"/>
            <a:ext cx="6087110" cy="125285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5" name="Straight Arrow Connector 24"/>
          <p:cNvCxnSpPr>
            <a:stCxn id="14" idx="3"/>
            <a:endCxn id="20" idx="1"/>
          </p:cNvCxnSpPr>
          <p:nvPr/>
        </p:nvCxnSpPr>
        <p:spPr>
          <a:xfrm flipV="1">
            <a:off x="2036445" y="4083685"/>
            <a:ext cx="6087110" cy="50292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6" name="Straight Arrow Connector 25"/>
          <p:cNvCxnSpPr>
            <a:stCxn id="14" idx="3"/>
            <a:endCxn id="21" idx="1"/>
          </p:cNvCxnSpPr>
          <p:nvPr/>
        </p:nvCxnSpPr>
        <p:spPr>
          <a:xfrm>
            <a:off x="2036445" y="4586605"/>
            <a:ext cx="6087110" cy="24701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7" name="Straight Arrow Connector 26"/>
          <p:cNvCxnSpPr>
            <a:stCxn id="14" idx="3"/>
            <a:endCxn id="22" idx="1"/>
          </p:cNvCxnSpPr>
          <p:nvPr/>
        </p:nvCxnSpPr>
        <p:spPr>
          <a:xfrm>
            <a:off x="2036445" y="4586605"/>
            <a:ext cx="6087110" cy="86614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8" name="Straight Arrow Connector 27"/>
          <p:cNvCxnSpPr>
            <a:stCxn id="14" idx="3"/>
            <a:endCxn id="23" idx="1"/>
          </p:cNvCxnSpPr>
          <p:nvPr/>
        </p:nvCxnSpPr>
        <p:spPr>
          <a:xfrm>
            <a:off x="2036445" y="4586605"/>
            <a:ext cx="6087110" cy="155956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pic>
        <p:nvPicPr>
          <p:cNvPr id="9" name="Picture 8"/>
          <p:cNvPicPr>
            <a:picLocks noChangeAspect="1"/>
          </p:cNvPicPr>
          <p:nvPr/>
        </p:nvPicPr>
        <p:blipFill>
          <a:blip r:embed="rId1"/>
          <a:srcRect l="256" t="11013" r="1196" b="40152"/>
          <a:stretch>
            <a:fillRect/>
          </a:stretch>
        </p:blipFill>
        <p:spPr>
          <a:xfrm>
            <a:off x="260350" y="2764155"/>
            <a:ext cx="6210300" cy="33820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
        <p:nvSpPr>
          <p:cNvPr id="5" name="Text Box 4"/>
          <p:cNvSpPr txBox="1"/>
          <p:nvPr/>
        </p:nvSpPr>
        <p:spPr>
          <a:xfrm>
            <a:off x="2536190" y="116205"/>
            <a:ext cx="7119620" cy="553085"/>
          </a:xfrm>
          <a:prstGeom prst="rect">
            <a:avLst/>
          </a:prstGeom>
          <a:noFill/>
        </p:spPr>
        <p:txBody>
          <a:bodyPr wrap="square" rtlCol="0">
            <a:spAutoFit/>
          </a:bodyPr>
          <a:p>
            <a:pPr algn="ctr"/>
            <a:r>
              <a:rPr lang="en-US" sz="3000" b="1">
                <a:solidFill>
                  <a:schemeClr val="tx1"/>
                </a:solidFill>
              </a:rPr>
              <a:t>CHƯƠNG 2 : NGHIÊN CỨU LÝ THUYẾT</a:t>
            </a:r>
            <a:endParaRPr lang="en-US" sz="3000" b="1">
              <a:solidFill>
                <a:schemeClr val="tx1"/>
              </a:solidFill>
            </a:endParaRPr>
          </a:p>
        </p:txBody>
      </p:sp>
      <p:sp>
        <p:nvSpPr>
          <p:cNvPr id="3" name="Text Box 2"/>
          <p:cNvSpPr txBox="1"/>
          <p:nvPr/>
        </p:nvSpPr>
        <p:spPr>
          <a:xfrm>
            <a:off x="161925" y="920750"/>
            <a:ext cx="5635625" cy="311150"/>
          </a:xfrm>
          <a:prstGeom prst="rect">
            <a:avLst/>
          </a:prstGeom>
          <a:noFill/>
        </p:spPr>
        <p:txBody>
          <a:bodyPr wrap="square" rtlCol="0">
            <a:noAutofit/>
          </a:bodyPr>
          <a:p>
            <a:r>
              <a:rPr lang="en-US" b="1"/>
              <a:t>2.1 Kiến thức cơ bản về Nodejs, Reactjs và MySQL</a:t>
            </a:r>
            <a:endParaRPr lang="en-US" b="1"/>
          </a:p>
        </p:txBody>
      </p:sp>
      <p:sp>
        <p:nvSpPr>
          <p:cNvPr id="4" name="Text Box 3"/>
          <p:cNvSpPr txBox="1"/>
          <p:nvPr/>
        </p:nvSpPr>
        <p:spPr>
          <a:xfrm>
            <a:off x="547370" y="1406525"/>
            <a:ext cx="5635625" cy="311150"/>
          </a:xfrm>
          <a:prstGeom prst="rect">
            <a:avLst/>
          </a:prstGeom>
          <a:noFill/>
        </p:spPr>
        <p:txBody>
          <a:bodyPr wrap="square" rtlCol="0">
            <a:noAutofit/>
          </a:bodyPr>
          <a:p>
            <a:r>
              <a:rPr lang="en-US" sz="1600" b="1"/>
              <a:t>2.1.3 MySQL: Phần mềm tạo cơ sở dữ liệu cực linh hoạt</a:t>
            </a:r>
            <a:endParaRPr lang="en-US" sz="1600" b="1"/>
          </a:p>
        </p:txBody>
      </p:sp>
      <p:pic>
        <p:nvPicPr>
          <p:cNvPr id="6" name="Picture -2147482621" descr="mysql"/>
          <p:cNvPicPr>
            <a:picLocks noChangeAspect="1"/>
          </p:cNvPicPr>
          <p:nvPr/>
        </p:nvPicPr>
        <p:blipFill>
          <a:blip r:embed="rId1"/>
          <a:stretch>
            <a:fillRect/>
          </a:stretch>
        </p:blipFill>
        <p:spPr>
          <a:xfrm>
            <a:off x="6911975" y="2774315"/>
            <a:ext cx="5078730" cy="3261360"/>
          </a:xfrm>
          <a:prstGeom prst="rect">
            <a:avLst/>
          </a:prstGeom>
          <a:noFill/>
          <a:ln w="9525">
            <a:noFill/>
          </a:ln>
        </p:spPr>
      </p:pic>
      <p:sp>
        <p:nvSpPr>
          <p:cNvPr id="10" name="Cloud 9"/>
          <p:cNvSpPr/>
          <p:nvPr/>
        </p:nvSpPr>
        <p:spPr>
          <a:xfrm>
            <a:off x="547370" y="2454275"/>
            <a:ext cx="5826760" cy="3902075"/>
          </a:xfrm>
          <a:prstGeom prst="cloud">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just"/>
            <a:r>
              <a:rPr lang="vi-VN" altLang="en-US" sz="1600">
                <a:solidFill>
                  <a:schemeClr val="tx1"/>
                </a:solidFill>
                <a:latin typeface="Arial" panose="020B0604020202020204" pitchFamily="34" charset="0"/>
                <a:cs typeface="Arial" panose="020B0604020202020204" pitchFamily="34" charset="0"/>
              </a:rPr>
              <a:t>MySQL là một hệ thống quản trị cơ sở dữ liệu mã nguồn mở (Relational Database Management System, viết tắt là RDBMS) hoạt động theo mô hình client-server. RDBMS là một phần mềm hay dịch vụ dùng để tạo và quản lý các cơ sở dữ liệu (Database) theo hình thức quản lý các mối liên hệ giữa chúng.</a:t>
            </a:r>
            <a:endParaRPr lang="vi-VN" altLang="en-US" sz="1600">
              <a:solidFill>
                <a:schemeClr val="tx1"/>
              </a:solidFill>
              <a:latin typeface="Arial" panose="020B0604020202020204" pitchFamily="34" charset="0"/>
              <a:cs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
        <p:nvSpPr>
          <p:cNvPr id="5" name="Text Box 4"/>
          <p:cNvSpPr txBox="1"/>
          <p:nvPr/>
        </p:nvSpPr>
        <p:spPr>
          <a:xfrm>
            <a:off x="2536190" y="116205"/>
            <a:ext cx="7119620" cy="553085"/>
          </a:xfrm>
          <a:prstGeom prst="rect">
            <a:avLst/>
          </a:prstGeom>
          <a:noFill/>
        </p:spPr>
        <p:txBody>
          <a:bodyPr wrap="square" rtlCol="0">
            <a:spAutoFit/>
          </a:bodyPr>
          <a:p>
            <a:pPr algn="ctr"/>
            <a:r>
              <a:rPr lang="en-US" sz="3000" b="1">
                <a:solidFill>
                  <a:schemeClr val="tx1"/>
                </a:solidFill>
              </a:rPr>
              <a:t>CHƯƠNG 2 : NGHIÊN CỨU LÝ THUYẾT</a:t>
            </a:r>
            <a:endParaRPr lang="en-US" sz="3000" b="1">
              <a:solidFill>
                <a:schemeClr val="tx1"/>
              </a:solidFill>
            </a:endParaRPr>
          </a:p>
        </p:txBody>
      </p:sp>
      <p:sp>
        <p:nvSpPr>
          <p:cNvPr id="3" name="Text Box 2"/>
          <p:cNvSpPr txBox="1"/>
          <p:nvPr/>
        </p:nvSpPr>
        <p:spPr>
          <a:xfrm>
            <a:off x="161925" y="755015"/>
            <a:ext cx="5635625" cy="311150"/>
          </a:xfrm>
          <a:prstGeom prst="rect">
            <a:avLst/>
          </a:prstGeom>
          <a:noFill/>
        </p:spPr>
        <p:txBody>
          <a:bodyPr wrap="square" rtlCol="0">
            <a:noAutofit/>
          </a:bodyPr>
          <a:p>
            <a:r>
              <a:rPr lang="en-US" b="1"/>
              <a:t>2.2 Lý luận thiết kế và phát triển Website</a:t>
            </a:r>
            <a:endParaRPr lang="en-US" b="1"/>
          </a:p>
        </p:txBody>
      </p:sp>
      <p:sp>
        <p:nvSpPr>
          <p:cNvPr id="4" name="Text Box 3"/>
          <p:cNvSpPr txBox="1"/>
          <p:nvPr/>
        </p:nvSpPr>
        <p:spPr>
          <a:xfrm>
            <a:off x="577215" y="1548765"/>
            <a:ext cx="5635625" cy="311150"/>
          </a:xfrm>
          <a:prstGeom prst="rect">
            <a:avLst/>
          </a:prstGeom>
          <a:noFill/>
        </p:spPr>
        <p:txBody>
          <a:bodyPr wrap="square" rtlCol="0">
            <a:noAutofit/>
          </a:bodyPr>
          <a:p>
            <a:r>
              <a:rPr lang="en-US" sz="1600" b="1"/>
              <a:t>2.2.1 Quy trình phát triển website</a:t>
            </a:r>
            <a:endParaRPr lang="en-US" sz="1600" b="1"/>
          </a:p>
        </p:txBody>
      </p:sp>
      <p:sp>
        <p:nvSpPr>
          <p:cNvPr id="7" name="Text Box 6"/>
          <p:cNvSpPr txBox="1"/>
          <p:nvPr/>
        </p:nvSpPr>
        <p:spPr>
          <a:xfrm>
            <a:off x="372745" y="2069465"/>
            <a:ext cx="11500485" cy="1359535"/>
          </a:xfrm>
          <a:prstGeom prst="rect">
            <a:avLst/>
          </a:prstGeom>
          <a:noFill/>
        </p:spPr>
        <p:txBody>
          <a:bodyPr wrap="square" rtlCol="0">
            <a:noAutofit/>
          </a:bodyPr>
          <a:p>
            <a:pPr indent="457200" algn="just"/>
            <a:r>
              <a:rPr lang="en-US" sz="1500"/>
              <a:t>Quy trình phát triển website yêu cầu sự linh hoạt, với điều tiên quyết cần phải tìm hiểu các thành phần của website từ đó mới tiến hành thiết kế, triển khai và quản lý dự án. Các bước từ việc tìm hiểu, xác định yêu cầu đến triển khai và duy trì đều quan trọng để đảm bảo một ứng dụng hoạt động mạnh mẽ và ổn định.</a:t>
            </a:r>
            <a:endParaRPr lang="en-US" sz="1500"/>
          </a:p>
          <a:p>
            <a:pPr indent="457200" algn="just"/>
            <a:endParaRPr lang="en-US" sz="1500"/>
          </a:p>
          <a:p>
            <a:pPr indent="457200" algn="just"/>
            <a:endParaRPr lang="en-US" sz="1500"/>
          </a:p>
          <a:p>
            <a:pPr indent="457200" algn="just"/>
            <a:endParaRPr lang="en-US" sz="1500"/>
          </a:p>
          <a:p>
            <a:pPr indent="457200" algn="just"/>
            <a:endParaRPr lang="en-US" sz="1500"/>
          </a:p>
        </p:txBody>
      </p:sp>
      <p:sp>
        <p:nvSpPr>
          <p:cNvPr id="9" name="Text Box 8"/>
          <p:cNvSpPr txBox="1"/>
          <p:nvPr/>
        </p:nvSpPr>
        <p:spPr>
          <a:xfrm>
            <a:off x="577215" y="3248660"/>
            <a:ext cx="5635625" cy="311150"/>
          </a:xfrm>
          <a:prstGeom prst="rect">
            <a:avLst/>
          </a:prstGeom>
          <a:noFill/>
        </p:spPr>
        <p:txBody>
          <a:bodyPr wrap="square" rtlCol="0">
            <a:noAutofit/>
          </a:bodyPr>
          <a:p>
            <a:r>
              <a:rPr lang="en-US" sz="1600" b="1"/>
              <a:t>2.2.2 Tích hợp giữa Frontend và Backend</a:t>
            </a:r>
            <a:endParaRPr lang="en-US" sz="1600" b="1"/>
          </a:p>
        </p:txBody>
      </p:sp>
      <p:sp>
        <p:nvSpPr>
          <p:cNvPr id="13" name="Text Box 12"/>
          <p:cNvSpPr txBox="1"/>
          <p:nvPr/>
        </p:nvSpPr>
        <p:spPr>
          <a:xfrm>
            <a:off x="461645" y="3852545"/>
            <a:ext cx="11402060" cy="1714500"/>
          </a:xfrm>
          <a:prstGeom prst="rect">
            <a:avLst/>
          </a:prstGeom>
          <a:noFill/>
        </p:spPr>
        <p:txBody>
          <a:bodyPr wrap="square" rtlCol="0">
            <a:noAutofit/>
          </a:bodyPr>
          <a:p>
            <a:pPr indent="457200" algn="just"/>
            <a:r>
              <a:rPr lang="en-US" sz="1500"/>
              <a:t>Quy trình phát triển website yêu cầu sự linh hoạt, với điều tiên quyết cần phải tìm hiểu các thành phần của website từ đó mới tiến hành thiết kế, triển khai và quản lý dự án. Các bước từ việc tìm hiểu, xác định yêu cầu đến triển khai và duy trì đều quan trọng để đảm bảo một ứng dụng hoạt động mạnh mẽ và ổn định.</a:t>
            </a:r>
            <a:endParaRPr lang="en-US" sz="1500"/>
          </a:p>
          <a:p>
            <a:pPr indent="457200" algn="just"/>
            <a:endParaRPr lang="en-US" sz="1500"/>
          </a:p>
          <a:p>
            <a:pPr indent="457200" algn="just"/>
            <a:r>
              <a:rPr lang="en-US" sz="1500"/>
              <a:t>Việc tích hợp hiệu quả yêu cầu sự hiểu biết về RESTful APIs và MySQL. RESTful APIs cung cấp một cách tiếp cận đơn giản và linh hoạt, trong khi MySQL cho phép truy vấn dữ liệu theo nhu cầu, giúp tối ưu hóa việc truyền thông.</a:t>
            </a:r>
            <a:endParaRPr lang="en-US" sz="1500"/>
          </a:p>
          <a:p>
            <a:pPr indent="457200" algn="just"/>
            <a:endParaRPr lang="en-US" sz="1500"/>
          </a:p>
          <a:p>
            <a:pPr indent="457200" algn="just"/>
            <a:endParaRPr lang="en-US" sz="1500"/>
          </a:p>
          <a:p>
            <a:pPr indent="457200" algn="just"/>
            <a:endParaRPr lang="en-US" sz="1500"/>
          </a:p>
          <a:p>
            <a:pPr indent="457200" algn="just"/>
            <a:endParaRPr lang="en-US" sz="15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
        <p:nvSpPr>
          <p:cNvPr id="5" name="Text Box 4"/>
          <p:cNvSpPr txBox="1"/>
          <p:nvPr/>
        </p:nvSpPr>
        <p:spPr>
          <a:xfrm>
            <a:off x="2536190" y="116205"/>
            <a:ext cx="7119620" cy="553085"/>
          </a:xfrm>
          <a:prstGeom prst="rect">
            <a:avLst/>
          </a:prstGeom>
          <a:noFill/>
        </p:spPr>
        <p:txBody>
          <a:bodyPr wrap="square" rtlCol="0">
            <a:spAutoFit/>
          </a:bodyPr>
          <a:p>
            <a:pPr algn="ctr"/>
            <a:r>
              <a:rPr lang="en-US" sz="3000" b="1">
                <a:solidFill>
                  <a:schemeClr val="tx1"/>
                </a:solidFill>
              </a:rPr>
              <a:t>CHƯƠNG 2 : NGHIÊN CỨU LÝ THUYẾT</a:t>
            </a:r>
            <a:endParaRPr lang="en-US" sz="3000" b="1">
              <a:solidFill>
                <a:schemeClr val="tx1"/>
              </a:solidFill>
            </a:endParaRPr>
          </a:p>
        </p:txBody>
      </p:sp>
      <p:sp>
        <p:nvSpPr>
          <p:cNvPr id="3" name="Text Box 2"/>
          <p:cNvSpPr txBox="1"/>
          <p:nvPr/>
        </p:nvSpPr>
        <p:spPr>
          <a:xfrm>
            <a:off x="161925" y="1003300"/>
            <a:ext cx="5635625" cy="311150"/>
          </a:xfrm>
          <a:prstGeom prst="rect">
            <a:avLst/>
          </a:prstGeom>
          <a:noFill/>
        </p:spPr>
        <p:txBody>
          <a:bodyPr wrap="square" rtlCol="0">
            <a:noAutofit/>
          </a:bodyPr>
          <a:p>
            <a:r>
              <a:rPr lang="en-US" b="1"/>
              <a:t>2.3 Giả thiết khoa học và phương pháp nghiên cứu dự án</a:t>
            </a:r>
            <a:endParaRPr lang="en-US" b="1"/>
          </a:p>
        </p:txBody>
      </p:sp>
      <p:sp>
        <p:nvSpPr>
          <p:cNvPr id="4" name="Text Box 3"/>
          <p:cNvSpPr txBox="1"/>
          <p:nvPr/>
        </p:nvSpPr>
        <p:spPr>
          <a:xfrm>
            <a:off x="577215" y="1548765"/>
            <a:ext cx="5635625" cy="311150"/>
          </a:xfrm>
          <a:prstGeom prst="rect">
            <a:avLst/>
          </a:prstGeom>
          <a:noFill/>
        </p:spPr>
        <p:txBody>
          <a:bodyPr wrap="square" rtlCol="0">
            <a:noAutofit/>
          </a:bodyPr>
          <a:p>
            <a:r>
              <a:rPr lang="en-US" sz="1600" b="1"/>
              <a:t>2.3.1 Giả thiết khoa học: hiệu suất và sự linh hoạt</a:t>
            </a:r>
            <a:endParaRPr lang="en-US" sz="1600" b="1"/>
          </a:p>
        </p:txBody>
      </p:sp>
      <p:sp>
        <p:nvSpPr>
          <p:cNvPr id="7" name="Text Box 6"/>
          <p:cNvSpPr txBox="1"/>
          <p:nvPr/>
        </p:nvSpPr>
        <p:spPr>
          <a:xfrm>
            <a:off x="372745" y="1965960"/>
            <a:ext cx="11819890" cy="862330"/>
          </a:xfrm>
          <a:prstGeom prst="rect">
            <a:avLst/>
          </a:prstGeom>
          <a:noFill/>
        </p:spPr>
        <p:txBody>
          <a:bodyPr wrap="square" rtlCol="0">
            <a:noAutofit/>
          </a:bodyPr>
          <a:p>
            <a:pPr indent="457200" algn="l"/>
            <a:r>
              <a:rPr lang="en-US" sz="1500"/>
              <a:t>Giả thiết cơ bản của dự án là sự kết hợp giữa Node.js và React.js sẽ tạo ra một hệ thống website thương mại điện tử mạnh mẽ với hiệu suất cao và trải nghiệm người dùng đáng chú ý. Điều này dựa trên khả năng của Node.js xử lý đa nhiệm và sự linh hoạt của React.js trong quản lý trạng thái.</a:t>
            </a:r>
            <a:endParaRPr lang="en-US" sz="1500"/>
          </a:p>
        </p:txBody>
      </p:sp>
      <p:sp>
        <p:nvSpPr>
          <p:cNvPr id="9" name="Text Box 8"/>
          <p:cNvSpPr txBox="1"/>
          <p:nvPr/>
        </p:nvSpPr>
        <p:spPr>
          <a:xfrm>
            <a:off x="577215" y="2739390"/>
            <a:ext cx="5635625" cy="311150"/>
          </a:xfrm>
          <a:prstGeom prst="rect">
            <a:avLst/>
          </a:prstGeom>
          <a:noFill/>
        </p:spPr>
        <p:txBody>
          <a:bodyPr wrap="square" rtlCol="0">
            <a:noAutofit/>
          </a:bodyPr>
          <a:p>
            <a:r>
              <a:rPr lang="en-US" sz="1600" b="1"/>
              <a:t>2.2.2 Tích hợp giữa Frontend và Backend</a:t>
            </a:r>
            <a:endParaRPr lang="en-US" sz="1600" b="1"/>
          </a:p>
        </p:txBody>
      </p:sp>
      <p:sp>
        <p:nvSpPr>
          <p:cNvPr id="13" name="Text Box 12"/>
          <p:cNvSpPr txBox="1"/>
          <p:nvPr/>
        </p:nvSpPr>
        <p:spPr>
          <a:xfrm>
            <a:off x="482600" y="3206750"/>
            <a:ext cx="11402060" cy="1714500"/>
          </a:xfrm>
          <a:prstGeom prst="rect">
            <a:avLst/>
          </a:prstGeom>
          <a:noFill/>
        </p:spPr>
        <p:txBody>
          <a:bodyPr wrap="square" rtlCol="0">
            <a:noAutofit/>
          </a:bodyPr>
          <a:p>
            <a:pPr indent="457200" algn="just"/>
            <a:r>
              <a:rPr lang="en-US" sz="1500"/>
              <a:t>Quy trình phát triển website yêu cầu sự linh hoạt, với điều tiên quyết cần phải tìm hiểu các thành phần của website từ đó mới tiến hành thiết kế, triển khai và quản lý dự án. Các bước từ việc tìm hiểu, xác định yêu cầu đến triển khai và duy trì đều quan trọng để đảm bảo một ứng dụng hoạt động mạnh mẽ và ổn định.</a:t>
            </a:r>
            <a:endParaRPr lang="en-US" sz="1500"/>
          </a:p>
          <a:p>
            <a:pPr indent="457200" algn="just"/>
            <a:endParaRPr lang="en-US" sz="1500"/>
          </a:p>
          <a:p>
            <a:pPr indent="457200" algn="just"/>
            <a:r>
              <a:rPr lang="en-US" sz="1500"/>
              <a:t>Việc tích hợp hiệu quả yêu cầu sự hiểu biết về RESTful APIs và MySQL. RESTful APIs cung cấp một cách tiếp cận đơn giản và linh hoạt, trong khi MySQL cho phép truy vấn dữ liệu theo nhu cầu, giúp tối ưu hóa việc truyền thông.</a:t>
            </a:r>
            <a:endParaRPr lang="en-US" sz="1500"/>
          </a:p>
          <a:p>
            <a:pPr indent="457200" algn="just"/>
            <a:endParaRPr lang="en-US" sz="1500"/>
          </a:p>
          <a:p>
            <a:pPr indent="457200" algn="just"/>
            <a:endParaRPr lang="en-US" sz="1500"/>
          </a:p>
          <a:p>
            <a:pPr indent="457200" algn="just"/>
            <a:endParaRPr lang="en-US" sz="1500"/>
          </a:p>
          <a:p>
            <a:pPr indent="457200" algn="just"/>
            <a:endParaRPr lang="en-US" sz="15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
        <p:nvSpPr>
          <p:cNvPr id="5" name="Text Box 4"/>
          <p:cNvSpPr txBox="1"/>
          <p:nvPr/>
        </p:nvSpPr>
        <p:spPr>
          <a:xfrm>
            <a:off x="0" y="116205"/>
            <a:ext cx="12192635" cy="553085"/>
          </a:xfrm>
          <a:prstGeom prst="rect">
            <a:avLst/>
          </a:prstGeom>
          <a:noFill/>
        </p:spPr>
        <p:txBody>
          <a:bodyPr wrap="square" rtlCol="0">
            <a:spAutoFit/>
          </a:bodyPr>
          <a:p>
            <a:pPr algn="ctr"/>
            <a:r>
              <a:rPr lang="en-US" sz="3000" b="1">
                <a:solidFill>
                  <a:schemeClr val="accent1">
                    <a:lumMod val="50000"/>
                  </a:schemeClr>
                </a:solidFill>
              </a:rPr>
              <a:t>CHƯƠNG 3 : HIỆN THỰC HÓA NGHIÊN CỨU</a:t>
            </a:r>
            <a:endParaRPr lang="en-US" sz="3000" b="1">
              <a:solidFill>
                <a:schemeClr val="accent1">
                  <a:lumMod val="50000"/>
                </a:schemeClr>
              </a:solidFill>
            </a:endParaRPr>
          </a:p>
        </p:txBody>
      </p:sp>
      <p:sp>
        <p:nvSpPr>
          <p:cNvPr id="3" name="Text Box 2"/>
          <p:cNvSpPr txBox="1"/>
          <p:nvPr/>
        </p:nvSpPr>
        <p:spPr>
          <a:xfrm>
            <a:off x="161925" y="755015"/>
            <a:ext cx="5635625" cy="311150"/>
          </a:xfrm>
          <a:prstGeom prst="rect">
            <a:avLst/>
          </a:prstGeom>
          <a:noFill/>
        </p:spPr>
        <p:txBody>
          <a:bodyPr wrap="square" rtlCol="0">
            <a:noAutofit/>
          </a:bodyPr>
          <a:p>
            <a:r>
              <a:rPr lang="en-US" b="1"/>
              <a:t>3.1 Phân tích và thiết kế dữ liệu</a:t>
            </a:r>
            <a:endParaRPr lang="en-US" b="1"/>
          </a:p>
        </p:txBody>
      </p:sp>
      <p:pic>
        <p:nvPicPr>
          <p:cNvPr id="6" name="Picture 5"/>
          <p:cNvPicPr>
            <a:picLocks noChangeAspect="1"/>
          </p:cNvPicPr>
          <p:nvPr/>
        </p:nvPicPr>
        <p:blipFill>
          <a:blip r:embed="rId1"/>
          <a:stretch>
            <a:fillRect/>
          </a:stretch>
        </p:blipFill>
        <p:spPr>
          <a:xfrm>
            <a:off x="1901190" y="1191895"/>
            <a:ext cx="8545195" cy="555625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8083</Words>
  <Application>WPS Presentation</Application>
  <PresentationFormat>Widescreen</PresentationFormat>
  <Paragraphs>310</Paragraphs>
  <Slides>27</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27</vt:i4>
      </vt:variant>
    </vt:vector>
  </HeadingPairs>
  <TitlesOfParts>
    <vt:vector size="36" baseType="lpstr">
      <vt:lpstr>Arial</vt:lpstr>
      <vt:lpstr>SimSun</vt:lpstr>
      <vt:lpstr>Wingdings</vt:lpstr>
      <vt:lpstr>Times New Roman</vt:lpstr>
      <vt:lpstr>Calibri</vt:lpstr>
      <vt:lpstr>Microsoft YaHei</vt:lpstr>
      <vt:lpstr>Arial Unicode MS</vt:lpstr>
      <vt:lpstr>Calibri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PCM</cp:lastModifiedBy>
  <cp:revision>3</cp:revision>
  <dcterms:created xsi:type="dcterms:W3CDTF">2024-01-11T19:28:00Z</dcterms:created>
  <dcterms:modified xsi:type="dcterms:W3CDTF">2024-01-16T04:24:10Z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AE968C1FA5CB4FB5A58DA7CEC1C24386_13</vt:lpwstr>
  </property>
  <property fmtid="{D5CDD505-2E9C-101B-9397-08002B2CF9AE}" pid="3" name="KSOProductBuildVer">
    <vt:lpwstr>1033-12.2.0.13412</vt:lpwstr>
  </property>
</Properties>
</file>